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5" r:id="rId4"/>
    <p:sldMasterId id="2147483702" r:id="rId5"/>
    <p:sldMasterId id="2147483737" r:id="rId6"/>
  </p:sldMasterIdLst>
  <p:notesMasterIdLst>
    <p:notesMasterId r:id="rId29"/>
  </p:notesMasterIdLst>
  <p:sldIdLst>
    <p:sldId id="258" r:id="rId7"/>
    <p:sldId id="263" r:id="rId8"/>
    <p:sldId id="304" r:id="rId9"/>
    <p:sldId id="305" r:id="rId10"/>
    <p:sldId id="306" r:id="rId11"/>
    <p:sldId id="265" r:id="rId12"/>
    <p:sldId id="287" r:id="rId13"/>
    <p:sldId id="307" r:id="rId14"/>
    <p:sldId id="308" r:id="rId15"/>
    <p:sldId id="288" r:id="rId16"/>
    <p:sldId id="289" r:id="rId17"/>
    <p:sldId id="309" r:id="rId18"/>
    <p:sldId id="290" r:id="rId19"/>
    <p:sldId id="261" r:id="rId20"/>
    <p:sldId id="278" r:id="rId21"/>
    <p:sldId id="262" r:id="rId22"/>
    <p:sldId id="279" r:id="rId23"/>
    <p:sldId id="291" r:id="rId24"/>
    <p:sldId id="292" r:id="rId25"/>
    <p:sldId id="310" r:id="rId26"/>
    <p:sldId id="311" r:id="rId27"/>
    <p:sldId id="313" r:id="rId28"/>
  </p:sldIdLst>
  <p:sldSz cx="9144000" cy="5143500" type="screen16x9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1307" userDrawn="1">
          <p15:clr>
            <a:srgbClr val="A4A3A4"/>
          </p15:clr>
        </p15:guide>
        <p15:guide id="3" userDrawn="1">
          <p15:clr>
            <a:srgbClr val="A4A3A4"/>
          </p15:clr>
        </p15:guide>
        <p15:guide id="4" orient="horz" pos="1663" userDrawn="1">
          <p15:clr>
            <a:srgbClr val="A4A3A4"/>
          </p15:clr>
        </p15:guide>
        <p15:guide id="5" pos="4214" userDrawn="1">
          <p15:clr>
            <a:srgbClr val="A4A3A4"/>
          </p15:clr>
        </p15:guide>
        <p15:guide id="6" orient="horz" pos="2376" userDrawn="1">
          <p15:clr>
            <a:srgbClr val="A4A3A4"/>
          </p15:clr>
        </p15:guide>
        <p15:guide id="7" orient="horz" pos="634" userDrawn="1">
          <p15:clr>
            <a:srgbClr val="A4A3A4"/>
          </p15:clr>
        </p15:guide>
        <p15:guide id="8" pos="784" userDrawn="1">
          <p15:clr>
            <a:srgbClr val="A4A3A4"/>
          </p15:clr>
        </p15:guide>
        <p15:guide id="9" orient="horz" pos="1508" userDrawn="1">
          <p15:clr>
            <a:srgbClr val="A4A3A4"/>
          </p15:clr>
        </p15:guide>
        <p15:guide id="10" orient="horz" pos="11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8080"/>
    <a:srgbClr val="28B8CE"/>
    <a:srgbClr val="3B6E71"/>
    <a:srgbClr val="0EADBF"/>
    <a:srgbClr val="2F5254"/>
    <a:srgbClr val="31A990"/>
    <a:srgbClr val="E7E7E7"/>
    <a:srgbClr val="343433"/>
    <a:srgbClr val="EEEEEE"/>
    <a:srgbClr val="7698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Stile chiaro 3 - Color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70"/>
    <p:restoredTop sz="94795"/>
  </p:normalViewPr>
  <p:slideViewPr>
    <p:cSldViewPr snapToGrid="0" snapToObjects="1" showGuides="1">
      <p:cViewPr varScale="1">
        <p:scale>
          <a:sx n="93" d="100"/>
          <a:sy n="93" d="100"/>
        </p:scale>
        <p:origin x="860" y="56"/>
      </p:cViewPr>
      <p:guideLst>
        <p:guide orient="horz" pos="1307"/>
        <p:guide/>
        <p:guide orient="horz" pos="1663"/>
        <p:guide pos="4214"/>
        <p:guide orient="horz" pos="2376"/>
        <p:guide orient="horz" pos="634"/>
        <p:guide pos="784"/>
        <p:guide orient="horz" pos="1508"/>
        <p:guide orient="horz" pos="11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presProps" Target="presProps.xml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3493BF-8B9D-D444-B8E1-F3B8CF9AE3F1}" type="datetimeFigureOut">
              <a:rPr lang="it-IT" smtClean="0"/>
              <a:t>16/01/2026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4BBA6A-2424-814B-A196-1DBC8A3AE5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4032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BBA6A-2424-814B-A196-1DBC8A3AE57B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7614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BBA6A-2424-814B-A196-1DBC8A3AE57B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1317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3E2FA-B2AB-B314-574B-BDCD61CE8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6A5CA00-18F2-A670-8CF9-6DFF732120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685C96F-1D1C-430E-0094-E4B3E9B37F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F381D4A-5A49-8C99-B713-5FDF303592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BBA6A-2424-814B-A196-1DBC8A3AE57B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7742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7DDB3-57D7-86C0-6C5D-4EFBE2AB2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0EC82B5-EEF9-4CD7-86E5-40BBB146B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D6B1EFE-6892-3969-032F-A84C9321C2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F26306B-04F9-8B88-E0F7-BD1356A41B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BBA6A-2424-814B-A196-1DBC8A3AE57B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43058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59056-F4BB-E3F7-28C2-09933238F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872461C-10ED-47C2-15CC-A38E6CB569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6127309-B264-1160-4B72-DCB11F2DA5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1ECA013-648F-56F0-64CB-AF1D0CFB4B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BBA6A-2424-814B-A196-1DBC8A3AE57B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47805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FFAE1-AA78-543F-7EB1-F27ED7885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8E03D7A-E3A8-416F-0401-56151672FD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5EBCF5E-B2BB-13EB-A4EB-928931E25B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EA05A66-3C90-16B3-115D-DCFC10A0EE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BBA6A-2424-814B-A196-1DBC8A3AE57B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27281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35058-B1B7-2F2C-0A55-9B299398F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0583007-1871-A37B-492B-0E29CB06CE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ECCF9ED-A6A5-676E-DCF4-1DA815EFF2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195D958-C2EE-9E55-38DE-AC632B4ED2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BBA6A-2424-814B-A196-1DBC8A3AE57B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5881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06A98-BC0F-9CEA-D1D5-9E0C4FC54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FD082E3-FA22-F4C9-D550-D2BFB429E3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80251E0-DD93-BB59-0AD6-912A415154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0BDB552-D3EA-32D3-60EA-CDCAD0B88D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BBA6A-2424-814B-A196-1DBC8A3AE57B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29376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BBA6A-2424-814B-A196-1DBC8A3AE57B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1186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BBA6A-2424-814B-A196-1DBC8A3AE57B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41876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78AD8-76D8-1DA4-D50A-A6E8B1F23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C2B4F5E-11F2-068B-A161-D18D3AE9C7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4070997-56DD-9405-1A81-EEB6A40102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BC2A5D1-1C80-5F71-4E56-CED66F850F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BBA6A-2424-814B-A196-1DBC8A3AE57B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53888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379A4-B08A-625D-3E3C-E9A73AF3C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709BECE-F2E3-5523-8F5D-32FBD3C8FF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FCC0EFB-F5D4-C1FF-DB81-88883C48FE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31EDEAD-AE95-FBBF-1A93-29B1278AE6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BBA6A-2424-814B-A196-1DBC8A3AE57B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2031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_cover_senza_immagine">
    <p:bg>
      <p:bgPr>
        <a:blipFill dpi="0" rotWithShape="1">
          <a:blip r:embed="rId2">
            <a:lum/>
          </a:blip>
          <a:srcRect/>
          <a:stretch>
            <a:fillRect l="-1000"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E38DBFE7-4B27-4844-91B5-DFE44C8109A6}"/>
              </a:ext>
            </a:extLst>
          </p:cNvPr>
          <p:cNvSpPr/>
          <p:nvPr userDrawn="1"/>
        </p:nvSpPr>
        <p:spPr>
          <a:xfrm>
            <a:off x="0" y="929390"/>
            <a:ext cx="9144000" cy="14765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CB95D737-1B58-7946-88A3-442C1A0A3B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448368" y="1295631"/>
            <a:ext cx="5003083" cy="744048"/>
          </a:xfrm>
          <a:prstGeom prst="rect">
            <a:avLst/>
          </a:prstGeom>
        </p:spPr>
      </p:pic>
      <p:sp>
        <p:nvSpPr>
          <p:cNvPr id="15" name="Titolo 1">
            <a:extLst>
              <a:ext uri="{FF2B5EF4-FFF2-40B4-BE49-F238E27FC236}">
                <a16:creationId xmlns:a16="http://schemas.microsoft.com/office/drawing/2014/main" id="{181B63B2-7958-A941-9C6A-EC2211532B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8368" y="2644481"/>
            <a:ext cx="5040000" cy="454762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della Presentazione</a:t>
            </a:r>
          </a:p>
        </p:txBody>
      </p:sp>
      <p:sp>
        <p:nvSpPr>
          <p:cNvPr id="17" name="Segnaposto data 2">
            <a:extLst>
              <a:ext uri="{FF2B5EF4-FFF2-40B4-BE49-F238E27FC236}">
                <a16:creationId xmlns:a16="http://schemas.microsoft.com/office/drawing/2014/main" id="{7380865D-E647-584C-BD59-34FDA088B4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8368" y="4350584"/>
            <a:ext cx="2133600" cy="273844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229CCB80-A20E-7D4D-BAB1-2BD8528003A9}" type="datetime4">
              <a:rPr lang="it-IT" smtClean="0"/>
              <a:pPr/>
              <a:t>16 gennaio 2026</a:t>
            </a:fld>
            <a:endParaRPr lang="it-IT" dirty="0"/>
          </a:p>
        </p:txBody>
      </p:sp>
      <p:sp>
        <p:nvSpPr>
          <p:cNvPr id="18" name="Segnaposto testo 6">
            <a:extLst>
              <a:ext uri="{FF2B5EF4-FFF2-40B4-BE49-F238E27FC236}">
                <a16:creationId xmlns:a16="http://schemas.microsoft.com/office/drawing/2014/main" id="{64E11656-6F6C-2044-9A51-A936D127FF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8368" y="3223541"/>
            <a:ext cx="5040000" cy="736003"/>
          </a:xfrm>
        </p:spPr>
        <p:txBody>
          <a:bodyPr>
            <a:noAutofit/>
          </a:bodyPr>
          <a:lstStyle>
            <a:lvl1pPr marL="0" indent="0">
              <a:buNone/>
              <a:defRPr sz="1900" b="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Sottotitolo della Presentazione</a:t>
            </a:r>
          </a:p>
        </p:txBody>
      </p:sp>
      <p:sp>
        <p:nvSpPr>
          <p:cNvPr id="19" name="Segnaposto contenuto 9">
            <a:extLst>
              <a:ext uri="{FF2B5EF4-FFF2-40B4-BE49-F238E27FC236}">
                <a16:creationId xmlns:a16="http://schemas.microsoft.com/office/drawing/2014/main" id="{5825207D-BFA1-2E4B-98FE-C1B174EAB3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448368" y="4007526"/>
            <a:ext cx="2224087" cy="317500"/>
          </a:xfrm>
        </p:spPr>
        <p:txBody>
          <a:bodyPr tIns="0" rIns="0" bIns="0" anchor="b">
            <a:normAutofit/>
          </a:bodyPr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Luogo</a:t>
            </a:r>
          </a:p>
        </p:txBody>
      </p:sp>
    </p:spTree>
    <p:extLst>
      <p:ext uri="{BB962C8B-B14F-4D97-AF65-F5344CB8AC3E}">
        <p14:creationId xmlns:p14="http://schemas.microsoft.com/office/powerpoint/2010/main" val="1573208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1_cover_senza_immagine">
    <p:bg>
      <p:bgPr>
        <a:blipFill dpi="0" rotWithShape="1">
          <a:blip r:embed="rId2">
            <a:lum/>
          </a:blip>
          <a:srcRect/>
          <a:stretch>
            <a:fillRect l="-1000"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E38DBFE7-4B27-4844-91B5-DFE44C8109A6}"/>
              </a:ext>
            </a:extLst>
          </p:cNvPr>
          <p:cNvSpPr/>
          <p:nvPr userDrawn="1"/>
        </p:nvSpPr>
        <p:spPr>
          <a:xfrm>
            <a:off x="0" y="929390"/>
            <a:ext cx="9144000" cy="14765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181B63B2-7958-A941-9C6A-EC2211532B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8368" y="2644481"/>
            <a:ext cx="5040000" cy="454762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della Presentazione</a:t>
            </a:r>
          </a:p>
        </p:txBody>
      </p:sp>
      <p:sp>
        <p:nvSpPr>
          <p:cNvPr id="17" name="Segnaposto data 2">
            <a:extLst>
              <a:ext uri="{FF2B5EF4-FFF2-40B4-BE49-F238E27FC236}">
                <a16:creationId xmlns:a16="http://schemas.microsoft.com/office/drawing/2014/main" id="{7380865D-E647-584C-BD59-34FDA088B4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8368" y="4350584"/>
            <a:ext cx="2133600" cy="273844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229CCB80-A20E-7D4D-BAB1-2BD8528003A9}" type="datetime4">
              <a:rPr lang="it-IT" smtClean="0"/>
              <a:pPr/>
              <a:t>16 gennaio 2026</a:t>
            </a:fld>
            <a:endParaRPr lang="it-IT" dirty="0"/>
          </a:p>
        </p:txBody>
      </p:sp>
      <p:sp>
        <p:nvSpPr>
          <p:cNvPr id="18" name="Segnaposto testo 6">
            <a:extLst>
              <a:ext uri="{FF2B5EF4-FFF2-40B4-BE49-F238E27FC236}">
                <a16:creationId xmlns:a16="http://schemas.microsoft.com/office/drawing/2014/main" id="{64E11656-6F6C-2044-9A51-A936D127FF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8368" y="3223541"/>
            <a:ext cx="5040000" cy="736003"/>
          </a:xfrm>
        </p:spPr>
        <p:txBody>
          <a:bodyPr>
            <a:noAutofit/>
          </a:bodyPr>
          <a:lstStyle>
            <a:lvl1pPr marL="0" indent="0">
              <a:buNone/>
              <a:defRPr sz="1900" b="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Sottotitolo della Presentazione</a:t>
            </a:r>
          </a:p>
        </p:txBody>
      </p:sp>
      <p:sp>
        <p:nvSpPr>
          <p:cNvPr id="19" name="Segnaposto contenuto 9">
            <a:extLst>
              <a:ext uri="{FF2B5EF4-FFF2-40B4-BE49-F238E27FC236}">
                <a16:creationId xmlns:a16="http://schemas.microsoft.com/office/drawing/2014/main" id="{5825207D-BFA1-2E4B-98FE-C1B174EAB3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448368" y="4007526"/>
            <a:ext cx="2224087" cy="317500"/>
          </a:xfrm>
        </p:spPr>
        <p:txBody>
          <a:bodyPr tIns="0" rIns="0" bIns="0" anchor="b">
            <a:normAutofit/>
          </a:bodyPr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Luogo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E68470C-0DCA-FB48-9D2E-CF79EA5BEB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7010" r="17010"/>
          <a:stretch/>
        </p:blipFill>
        <p:spPr>
          <a:xfrm>
            <a:off x="3035508" y="1116768"/>
            <a:ext cx="4646952" cy="1047423"/>
          </a:xfrm>
          <a:prstGeom prst="rect">
            <a:avLst/>
          </a:prstGeom>
        </p:spPr>
      </p:pic>
      <p:pic>
        <p:nvPicPr>
          <p:cNvPr id="10" name="Immagine 9" descr="Immagine che contiene schermata, testo, design&#10;&#10;Descrizione generata automaticamente">
            <a:extLst>
              <a:ext uri="{FF2B5EF4-FFF2-40B4-BE49-F238E27FC236}">
                <a16:creationId xmlns:a16="http://schemas.microsoft.com/office/drawing/2014/main" id="{A0936D6E-D6EA-044F-A097-866639847B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29896" t="28998" r="58834" b="61238"/>
          <a:stretch/>
        </p:blipFill>
        <p:spPr>
          <a:xfrm>
            <a:off x="1304144" y="1116768"/>
            <a:ext cx="1708879" cy="104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346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1_cover_senza_immag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46" r="14369"/>
          <a:stretch/>
        </p:blipFill>
        <p:spPr>
          <a:xfrm>
            <a:off x="5703757" y="0"/>
            <a:ext cx="3440243" cy="51435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2"/>
          <a:stretch/>
        </p:blipFill>
        <p:spPr>
          <a:xfrm>
            <a:off x="-1" y="0"/>
            <a:ext cx="5978915" cy="5143500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E38DBFE7-4B27-4844-91B5-DFE44C8109A6}"/>
              </a:ext>
            </a:extLst>
          </p:cNvPr>
          <p:cNvSpPr/>
          <p:nvPr userDrawn="1"/>
        </p:nvSpPr>
        <p:spPr>
          <a:xfrm>
            <a:off x="777240" y="0"/>
            <a:ext cx="5788661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CB95D737-1B58-7946-88A3-442C1A0A3B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448368" y="1291917"/>
            <a:ext cx="4255389" cy="632852"/>
          </a:xfrm>
          <a:prstGeom prst="rect">
            <a:avLst/>
          </a:prstGeom>
        </p:spPr>
      </p:pic>
      <p:sp>
        <p:nvSpPr>
          <p:cNvPr id="15" name="Titolo 1">
            <a:extLst>
              <a:ext uri="{FF2B5EF4-FFF2-40B4-BE49-F238E27FC236}">
                <a16:creationId xmlns:a16="http://schemas.microsoft.com/office/drawing/2014/main" id="{181B63B2-7958-A941-9C6A-EC2211532B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8368" y="2644481"/>
            <a:ext cx="5040000" cy="454762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rgbClr val="3B6E71"/>
                </a:solidFill>
              </a:defRPr>
            </a:lvl1pPr>
          </a:lstStyle>
          <a:p>
            <a:r>
              <a:rPr lang="it-IT" dirty="0"/>
              <a:t>Titolo della Presentazione</a:t>
            </a:r>
          </a:p>
        </p:txBody>
      </p:sp>
      <p:sp>
        <p:nvSpPr>
          <p:cNvPr id="17" name="Segnaposto data 2">
            <a:extLst>
              <a:ext uri="{FF2B5EF4-FFF2-40B4-BE49-F238E27FC236}">
                <a16:creationId xmlns:a16="http://schemas.microsoft.com/office/drawing/2014/main" id="{7380865D-E647-584C-BD59-34FDA088B4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8368" y="4350584"/>
            <a:ext cx="2133600" cy="273844"/>
          </a:xfrm>
        </p:spPr>
        <p:txBody>
          <a:bodyPr/>
          <a:lstStyle>
            <a:lvl1pPr algn="l">
              <a:defRPr sz="1000">
                <a:solidFill>
                  <a:srgbClr val="3B6E71"/>
                </a:solidFill>
              </a:defRPr>
            </a:lvl1pPr>
          </a:lstStyle>
          <a:p>
            <a:fld id="{229CCB80-A20E-7D4D-BAB1-2BD8528003A9}" type="datetime4">
              <a:rPr lang="it-IT" smtClean="0"/>
              <a:pPr/>
              <a:t>16 gennaio 2026</a:t>
            </a:fld>
            <a:endParaRPr lang="it-IT" dirty="0"/>
          </a:p>
        </p:txBody>
      </p:sp>
      <p:sp>
        <p:nvSpPr>
          <p:cNvPr id="18" name="Segnaposto testo 6">
            <a:extLst>
              <a:ext uri="{FF2B5EF4-FFF2-40B4-BE49-F238E27FC236}">
                <a16:creationId xmlns:a16="http://schemas.microsoft.com/office/drawing/2014/main" id="{64E11656-6F6C-2044-9A51-A936D127FF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8368" y="3223541"/>
            <a:ext cx="5040000" cy="736003"/>
          </a:xfrm>
        </p:spPr>
        <p:txBody>
          <a:bodyPr>
            <a:noAutofit/>
          </a:bodyPr>
          <a:lstStyle>
            <a:lvl1pPr marL="0" indent="0">
              <a:buNone/>
              <a:defRPr sz="1900" b="0">
                <a:solidFill>
                  <a:srgbClr val="3B6E71"/>
                </a:solidFill>
              </a:defRPr>
            </a:lvl1pPr>
          </a:lstStyle>
          <a:p>
            <a:r>
              <a:rPr lang="it-IT" dirty="0"/>
              <a:t>Sottotitolo della Presentazione</a:t>
            </a:r>
          </a:p>
        </p:txBody>
      </p:sp>
      <p:sp>
        <p:nvSpPr>
          <p:cNvPr id="19" name="Segnaposto contenuto 9">
            <a:extLst>
              <a:ext uri="{FF2B5EF4-FFF2-40B4-BE49-F238E27FC236}">
                <a16:creationId xmlns:a16="http://schemas.microsoft.com/office/drawing/2014/main" id="{5825207D-BFA1-2E4B-98FE-C1B174EAB3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448368" y="4007526"/>
            <a:ext cx="2224087" cy="317500"/>
          </a:xfrm>
        </p:spPr>
        <p:txBody>
          <a:bodyPr tIns="0" rIns="0" bIns="0" anchor="b">
            <a:normAutofit/>
          </a:bodyPr>
          <a:lstStyle>
            <a:lvl1pPr marL="0" indent="0">
              <a:buNone/>
              <a:defRPr sz="1100" b="1">
                <a:solidFill>
                  <a:srgbClr val="3B6E71"/>
                </a:solidFill>
              </a:defRPr>
            </a:lvl1pPr>
          </a:lstStyle>
          <a:p>
            <a:r>
              <a:rPr lang="it-IT" dirty="0"/>
              <a:t>Luogo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1_cover_senza_immag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46" r="14369"/>
          <a:stretch/>
        </p:blipFill>
        <p:spPr>
          <a:xfrm>
            <a:off x="5703757" y="0"/>
            <a:ext cx="3440243" cy="51435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2"/>
          <a:stretch/>
        </p:blipFill>
        <p:spPr>
          <a:xfrm>
            <a:off x="-1" y="0"/>
            <a:ext cx="5978915" cy="5143500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E38DBFE7-4B27-4844-91B5-DFE44C8109A6}"/>
              </a:ext>
            </a:extLst>
          </p:cNvPr>
          <p:cNvSpPr/>
          <p:nvPr userDrawn="1"/>
        </p:nvSpPr>
        <p:spPr>
          <a:xfrm>
            <a:off x="777240" y="0"/>
            <a:ext cx="5788661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181B63B2-7958-A941-9C6A-EC2211532B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8368" y="2644481"/>
            <a:ext cx="5040000" cy="454762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rgbClr val="3B6E71"/>
                </a:solidFill>
              </a:defRPr>
            </a:lvl1pPr>
          </a:lstStyle>
          <a:p>
            <a:r>
              <a:rPr lang="it-IT" dirty="0"/>
              <a:t>Titolo della Presentazione</a:t>
            </a:r>
          </a:p>
        </p:txBody>
      </p:sp>
      <p:sp>
        <p:nvSpPr>
          <p:cNvPr id="17" name="Segnaposto data 2">
            <a:extLst>
              <a:ext uri="{FF2B5EF4-FFF2-40B4-BE49-F238E27FC236}">
                <a16:creationId xmlns:a16="http://schemas.microsoft.com/office/drawing/2014/main" id="{7380865D-E647-584C-BD59-34FDA088B4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8368" y="4350584"/>
            <a:ext cx="2133600" cy="273844"/>
          </a:xfrm>
        </p:spPr>
        <p:txBody>
          <a:bodyPr/>
          <a:lstStyle>
            <a:lvl1pPr algn="l">
              <a:defRPr sz="1000">
                <a:solidFill>
                  <a:srgbClr val="3B6E71"/>
                </a:solidFill>
              </a:defRPr>
            </a:lvl1pPr>
          </a:lstStyle>
          <a:p>
            <a:fld id="{229CCB80-A20E-7D4D-BAB1-2BD8528003A9}" type="datetime4">
              <a:rPr lang="it-IT" smtClean="0"/>
              <a:pPr/>
              <a:t>16 gennaio 2026</a:t>
            </a:fld>
            <a:endParaRPr lang="it-IT" dirty="0"/>
          </a:p>
        </p:txBody>
      </p:sp>
      <p:sp>
        <p:nvSpPr>
          <p:cNvPr id="18" name="Segnaposto testo 6">
            <a:extLst>
              <a:ext uri="{FF2B5EF4-FFF2-40B4-BE49-F238E27FC236}">
                <a16:creationId xmlns:a16="http://schemas.microsoft.com/office/drawing/2014/main" id="{64E11656-6F6C-2044-9A51-A936D127FF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8368" y="3223541"/>
            <a:ext cx="5040000" cy="736003"/>
          </a:xfrm>
        </p:spPr>
        <p:txBody>
          <a:bodyPr>
            <a:noAutofit/>
          </a:bodyPr>
          <a:lstStyle>
            <a:lvl1pPr marL="0" indent="0">
              <a:buNone/>
              <a:defRPr sz="1900" b="0">
                <a:solidFill>
                  <a:srgbClr val="3B6E71"/>
                </a:solidFill>
              </a:defRPr>
            </a:lvl1pPr>
          </a:lstStyle>
          <a:p>
            <a:r>
              <a:rPr lang="it-IT" dirty="0"/>
              <a:t>Sottotitolo della Presentazione</a:t>
            </a:r>
          </a:p>
        </p:txBody>
      </p:sp>
      <p:sp>
        <p:nvSpPr>
          <p:cNvPr id="19" name="Segnaposto contenuto 9">
            <a:extLst>
              <a:ext uri="{FF2B5EF4-FFF2-40B4-BE49-F238E27FC236}">
                <a16:creationId xmlns:a16="http://schemas.microsoft.com/office/drawing/2014/main" id="{5825207D-BFA1-2E4B-98FE-C1B174EAB3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448368" y="4007526"/>
            <a:ext cx="2224087" cy="317500"/>
          </a:xfrm>
        </p:spPr>
        <p:txBody>
          <a:bodyPr tIns="0" rIns="0" bIns="0" anchor="b">
            <a:normAutofit/>
          </a:bodyPr>
          <a:lstStyle>
            <a:lvl1pPr marL="0" indent="0">
              <a:buNone/>
              <a:defRPr sz="1100" b="1">
                <a:solidFill>
                  <a:srgbClr val="3B6E71"/>
                </a:solidFill>
              </a:defRPr>
            </a:lvl1pPr>
          </a:lstStyle>
          <a:p>
            <a:r>
              <a:rPr lang="it-IT" dirty="0"/>
              <a:t>Luogo</a:t>
            </a:r>
          </a:p>
        </p:txBody>
      </p:sp>
      <p:grpSp>
        <p:nvGrpSpPr>
          <p:cNvPr id="13" name="Gruppo 12"/>
          <p:cNvGrpSpPr/>
          <p:nvPr userDrawn="1"/>
        </p:nvGrpSpPr>
        <p:grpSpPr>
          <a:xfrm>
            <a:off x="1331576" y="1210443"/>
            <a:ext cx="5044021" cy="829142"/>
            <a:chOff x="1304144" y="1116768"/>
            <a:chExt cx="6371915" cy="1047423"/>
          </a:xfrm>
        </p:grpSpPr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8E68470C-0DCA-FB48-9D2E-CF79EA5BEB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 l="17010" r="17010"/>
            <a:stretch/>
          </p:blipFill>
          <p:spPr>
            <a:xfrm>
              <a:off x="3035509" y="1116768"/>
              <a:ext cx="4640550" cy="1045980"/>
            </a:xfrm>
            <a:prstGeom prst="rect">
              <a:avLst/>
            </a:prstGeom>
          </p:spPr>
        </p:pic>
        <p:pic>
          <p:nvPicPr>
            <p:cNvPr id="20" name="Immagine 19" descr="Immagine che contiene schermata, testo, design&#10;&#10;Descrizione generata automaticamente">
              <a:extLst>
                <a:ext uri="{FF2B5EF4-FFF2-40B4-BE49-F238E27FC236}">
                  <a16:creationId xmlns:a16="http://schemas.microsoft.com/office/drawing/2014/main" id="{A0936D6E-D6EA-044F-A097-866639847B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l="29896" t="28998" r="58834" b="61238"/>
            <a:stretch/>
          </p:blipFill>
          <p:spPr>
            <a:xfrm>
              <a:off x="1304144" y="1116768"/>
              <a:ext cx="1708879" cy="1047423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1_cover_con_immagine-A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CB95330B-8D12-3E41-B415-3670745B88C0}"/>
              </a:ext>
            </a:extLst>
          </p:cNvPr>
          <p:cNvSpPr/>
          <p:nvPr userDrawn="1"/>
        </p:nvSpPr>
        <p:spPr>
          <a:xfrm>
            <a:off x="0" y="929390"/>
            <a:ext cx="9144000" cy="147653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4EE86D42-82B2-3745-A57E-850C072FD35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56882" y="1296000"/>
            <a:ext cx="7826819" cy="745200"/>
          </a:xfrm>
          <a:prstGeom prst="rect">
            <a:avLst/>
          </a:prstGeom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10368AD7-CDBF-F646-88C9-5CFAFBE9D2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8368" y="2644481"/>
            <a:ext cx="5040000" cy="454762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della Presentazione</a:t>
            </a:r>
          </a:p>
        </p:txBody>
      </p:sp>
      <p:sp>
        <p:nvSpPr>
          <p:cNvPr id="9" name="Segnaposto data 2">
            <a:extLst>
              <a:ext uri="{FF2B5EF4-FFF2-40B4-BE49-F238E27FC236}">
                <a16:creationId xmlns:a16="http://schemas.microsoft.com/office/drawing/2014/main" id="{F108BF6E-03F0-8E46-B2F7-9044CB31C7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8368" y="4350584"/>
            <a:ext cx="2133600" cy="273844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229CCB80-A20E-7D4D-BAB1-2BD8528003A9}" type="datetime4">
              <a:rPr lang="it-IT" smtClean="0"/>
              <a:pPr/>
              <a:t>16 gennaio 2026</a:t>
            </a:fld>
            <a:endParaRPr lang="it-IT" dirty="0"/>
          </a:p>
        </p:txBody>
      </p:sp>
      <p:sp>
        <p:nvSpPr>
          <p:cNvPr id="10" name="Segnaposto testo 6">
            <a:extLst>
              <a:ext uri="{FF2B5EF4-FFF2-40B4-BE49-F238E27FC236}">
                <a16:creationId xmlns:a16="http://schemas.microsoft.com/office/drawing/2014/main" id="{98F63EBD-CEDD-0740-B318-2BDF795DC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8368" y="3223541"/>
            <a:ext cx="5040000" cy="736003"/>
          </a:xfrm>
        </p:spPr>
        <p:txBody>
          <a:bodyPr>
            <a:noAutofit/>
          </a:bodyPr>
          <a:lstStyle>
            <a:lvl1pPr marL="0" indent="0">
              <a:buNone/>
              <a:defRPr sz="1900" b="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Sottotitolo della Presentazione</a:t>
            </a:r>
          </a:p>
        </p:txBody>
      </p:sp>
      <p:sp>
        <p:nvSpPr>
          <p:cNvPr id="11" name="Segnaposto contenuto 9">
            <a:extLst>
              <a:ext uri="{FF2B5EF4-FFF2-40B4-BE49-F238E27FC236}">
                <a16:creationId xmlns:a16="http://schemas.microsoft.com/office/drawing/2014/main" id="{6AE5BFA2-A706-B045-B36B-19D3FB5C7F7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448368" y="4007526"/>
            <a:ext cx="2224087" cy="317500"/>
          </a:xfrm>
        </p:spPr>
        <p:txBody>
          <a:bodyPr tIns="0" rIns="0" bIns="0" anchor="b">
            <a:normAutofit/>
          </a:bodyPr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Luogo</a:t>
            </a:r>
          </a:p>
        </p:txBody>
      </p:sp>
    </p:spTree>
    <p:extLst>
      <p:ext uri="{BB962C8B-B14F-4D97-AF65-F5344CB8AC3E}">
        <p14:creationId xmlns:p14="http://schemas.microsoft.com/office/powerpoint/2010/main" val="1011281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io_pilastro_1">
    <p:bg>
      <p:bgPr>
        <a:solidFill>
          <a:srgbClr val="3B6E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8A9B890C-5107-CB4C-B6AA-4368C699AD19}"/>
              </a:ext>
            </a:extLst>
          </p:cNvPr>
          <p:cNvSpPr/>
          <p:nvPr userDrawn="1"/>
        </p:nvSpPr>
        <p:spPr>
          <a:xfrm>
            <a:off x="0" y="4736892"/>
            <a:ext cx="9144000" cy="4066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5" name="Segnaposto numero diapositiva 5">
            <a:extLst>
              <a:ext uri="{FF2B5EF4-FFF2-40B4-BE49-F238E27FC236}">
                <a16:creationId xmlns:a16="http://schemas.microsoft.com/office/drawing/2014/main" id="{657B2195-655F-1D45-8E61-4773FE1733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14804" y="4840032"/>
            <a:ext cx="371996" cy="273844"/>
          </a:xfrm>
          <a:prstGeom prst="rect">
            <a:avLst/>
          </a:prstGeom>
        </p:spPr>
        <p:txBody>
          <a:bodyPr vert="horz" lIns="91440" tIns="0" rIns="0" bIns="45720" rtlCol="0" anchor="ctr"/>
          <a:lstStyle>
            <a:lvl1pPr algn="r">
              <a:defRPr sz="675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6" name="Segnaposto data 3">
            <a:extLst>
              <a:ext uri="{FF2B5EF4-FFF2-40B4-BE49-F238E27FC236}">
                <a16:creationId xmlns:a16="http://schemas.microsoft.com/office/drawing/2014/main" id="{5E00BCB8-E664-084A-837D-3392786C3D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38400" y="4826897"/>
            <a:ext cx="2133600" cy="27384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675">
                <a:solidFill>
                  <a:srgbClr val="343433"/>
                </a:solidFill>
                <a:latin typeface="Arial"/>
                <a:cs typeface="Arial"/>
              </a:defRPr>
            </a:lvl1pPr>
          </a:lstStyle>
          <a:p>
            <a:fld id="{2EDD2117-CA4D-FF41-B507-B0CCAE6BB171}" type="datetime4">
              <a:rPr lang="it-IT" smtClean="0"/>
              <a:t>16 gennaio 2026</a:t>
            </a:fld>
            <a:endParaRPr lang="it-IT" dirty="0"/>
          </a:p>
        </p:txBody>
      </p:sp>
      <p:sp>
        <p:nvSpPr>
          <p:cNvPr id="17" name="Segnaposto piè di pagina 4">
            <a:extLst>
              <a:ext uri="{FF2B5EF4-FFF2-40B4-BE49-F238E27FC236}">
                <a16:creationId xmlns:a16="http://schemas.microsoft.com/office/drawing/2014/main" id="{2E679446-9D04-5C47-8263-33396213ED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0" y="4826897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b="1">
                <a:solidFill>
                  <a:srgbClr val="343433"/>
                </a:solidFill>
                <a:latin typeface="Arial"/>
                <a:cs typeface="Arial"/>
              </a:defRPr>
            </a:lvl1pPr>
          </a:lstStyle>
          <a:p>
            <a:r>
              <a:rPr lang="it-IT"/>
              <a:t>Spazio per il titolo della presentazione</a:t>
            </a:r>
            <a:endParaRPr lang="it-IT" dirty="0"/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03825B56-02C3-194F-80D3-9A945A1CF5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209" y="4790101"/>
            <a:ext cx="1941227" cy="288695"/>
          </a:xfrm>
          <a:prstGeom prst="rect">
            <a:avLst/>
          </a:prstGeom>
        </p:spPr>
      </p:pic>
      <p:sp>
        <p:nvSpPr>
          <p:cNvPr id="27" name="Segnaposto testo 12">
            <a:extLst>
              <a:ext uri="{FF2B5EF4-FFF2-40B4-BE49-F238E27FC236}">
                <a16:creationId xmlns:a16="http://schemas.microsoft.com/office/drawing/2014/main" id="{27A2FA55-191D-D240-B9EA-D1DBCFAF497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8368" y="723224"/>
            <a:ext cx="2081213" cy="429338"/>
          </a:xfrm>
        </p:spPr>
        <p:txBody>
          <a:bodyPr>
            <a:noAutofit/>
          </a:bodyPr>
          <a:lstStyle>
            <a:lvl1pPr marL="0" indent="0">
              <a:buNone/>
              <a:defRPr sz="5000" b="1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01</a:t>
            </a:r>
          </a:p>
        </p:txBody>
      </p:sp>
      <p:sp>
        <p:nvSpPr>
          <p:cNvPr id="29" name="Segnaposto testo 6">
            <a:extLst>
              <a:ext uri="{FF2B5EF4-FFF2-40B4-BE49-F238E27FC236}">
                <a16:creationId xmlns:a16="http://schemas.microsoft.com/office/drawing/2014/main" id="{64F072A7-E983-AA4F-8125-45BACBA655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8368" y="1537148"/>
            <a:ext cx="5040000" cy="736003"/>
          </a:xfrm>
        </p:spPr>
        <p:txBody>
          <a:bodyPr>
            <a:noAutofit/>
          </a:bodyPr>
          <a:lstStyle>
            <a:lvl1pPr marL="0" indent="0">
              <a:buNone/>
              <a:defRPr sz="19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Sottotitolo della Presentazione</a:t>
            </a:r>
          </a:p>
        </p:txBody>
      </p:sp>
    </p:spTree>
    <p:extLst>
      <p:ext uri="{BB962C8B-B14F-4D97-AF65-F5344CB8AC3E}">
        <p14:creationId xmlns:p14="http://schemas.microsoft.com/office/powerpoint/2010/main" val="338310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sorio_pilastro_1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D17A431B-74E2-C04B-BA8E-242069AA4BC3}"/>
              </a:ext>
            </a:extLst>
          </p:cNvPr>
          <p:cNvSpPr/>
          <p:nvPr userDrawn="1"/>
        </p:nvSpPr>
        <p:spPr>
          <a:xfrm>
            <a:off x="0" y="4736892"/>
            <a:ext cx="9144000" cy="4066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1640D600-DEA0-7744-8ACC-429D0D7E5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14804" y="4840032"/>
            <a:ext cx="371996" cy="273844"/>
          </a:xfrm>
          <a:prstGeom prst="rect">
            <a:avLst/>
          </a:prstGeom>
        </p:spPr>
        <p:txBody>
          <a:bodyPr vert="horz" lIns="91440" tIns="0" rIns="0" bIns="45720" rtlCol="0" anchor="ctr"/>
          <a:lstStyle>
            <a:lvl1pPr algn="r">
              <a:defRPr sz="675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1" name="Segnaposto data 3">
            <a:extLst>
              <a:ext uri="{FF2B5EF4-FFF2-40B4-BE49-F238E27FC236}">
                <a16:creationId xmlns:a16="http://schemas.microsoft.com/office/drawing/2014/main" id="{B9DB38C1-6027-AE42-A9B1-AC3B36F411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38400" y="4826897"/>
            <a:ext cx="2133600" cy="27384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675">
                <a:solidFill>
                  <a:srgbClr val="343433"/>
                </a:solidFill>
                <a:latin typeface="Arial"/>
                <a:cs typeface="Arial"/>
              </a:defRPr>
            </a:lvl1pPr>
          </a:lstStyle>
          <a:p>
            <a:fld id="{2EDD2117-CA4D-FF41-B507-B0CCAE6BB171}" type="datetime4">
              <a:rPr lang="it-IT" smtClean="0"/>
              <a:t>16 gennaio 2026</a:t>
            </a:fld>
            <a:endParaRPr lang="it-IT" dirty="0"/>
          </a:p>
        </p:txBody>
      </p:sp>
      <p:sp>
        <p:nvSpPr>
          <p:cNvPr id="12" name="Segnaposto piè di pagina 4">
            <a:extLst>
              <a:ext uri="{FF2B5EF4-FFF2-40B4-BE49-F238E27FC236}">
                <a16:creationId xmlns:a16="http://schemas.microsoft.com/office/drawing/2014/main" id="{1B3C634C-CCFF-8E4A-9756-2D60D6C98E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0" y="4826897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b="1">
                <a:solidFill>
                  <a:srgbClr val="343433"/>
                </a:solidFill>
                <a:latin typeface="Arial"/>
                <a:cs typeface="Arial"/>
              </a:defRPr>
            </a:lvl1pPr>
          </a:lstStyle>
          <a:p>
            <a:r>
              <a:rPr lang="it-IT"/>
              <a:t>Spazio per il titolo della presentazione</a:t>
            </a:r>
            <a:endParaRPr lang="it-IT" dirty="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B61356F-9337-F842-BB65-5ECC7AE10A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209" y="4790101"/>
            <a:ext cx="1941227" cy="288695"/>
          </a:xfrm>
          <a:prstGeom prst="rect">
            <a:avLst/>
          </a:prstGeom>
        </p:spPr>
      </p:pic>
      <p:sp>
        <p:nvSpPr>
          <p:cNvPr id="17" name="Segnaposto testo 12">
            <a:extLst>
              <a:ext uri="{FF2B5EF4-FFF2-40B4-BE49-F238E27FC236}">
                <a16:creationId xmlns:a16="http://schemas.microsoft.com/office/drawing/2014/main" id="{19D33B55-0B14-7A4B-826F-FEA1A0D1AA0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9050" y="723224"/>
            <a:ext cx="2081213" cy="429338"/>
          </a:xfrm>
        </p:spPr>
        <p:txBody>
          <a:bodyPr>
            <a:noAutofit/>
          </a:bodyPr>
          <a:lstStyle>
            <a:lvl1pPr marL="0" indent="0">
              <a:buNone/>
              <a:defRPr sz="5000" b="1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01</a:t>
            </a:r>
          </a:p>
        </p:txBody>
      </p:sp>
      <p:sp>
        <p:nvSpPr>
          <p:cNvPr id="21" name="Segnaposto testo 6">
            <a:extLst>
              <a:ext uri="{FF2B5EF4-FFF2-40B4-BE49-F238E27FC236}">
                <a16:creationId xmlns:a16="http://schemas.microsoft.com/office/drawing/2014/main" id="{2C4AA6F9-AD77-764A-95B2-EE800724F9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8368" y="1537148"/>
            <a:ext cx="5040000" cy="736003"/>
          </a:xfrm>
        </p:spPr>
        <p:txBody>
          <a:bodyPr>
            <a:noAutofit/>
          </a:bodyPr>
          <a:lstStyle>
            <a:lvl1pPr marL="0" indent="0">
              <a:buNone/>
              <a:defRPr sz="19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Sottotitolo della Presentazione</a:t>
            </a:r>
          </a:p>
        </p:txBody>
      </p:sp>
    </p:spTree>
    <p:extLst>
      <p:ext uri="{BB962C8B-B14F-4D97-AF65-F5344CB8AC3E}">
        <p14:creationId xmlns:p14="http://schemas.microsoft.com/office/powerpoint/2010/main" val="1326753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1_cover_senza_immagine">
    <p:bg>
      <p:bgPr>
        <a:blipFill dpi="0" rotWithShape="1">
          <a:blip r:embed="rId2">
            <a:lum/>
          </a:blip>
          <a:srcRect/>
          <a:stretch>
            <a:fillRect l="-1000"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7ABCE347-C2E4-7E4D-897C-913B4CE429E6}"/>
              </a:ext>
            </a:extLst>
          </p:cNvPr>
          <p:cNvSpPr/>
          <p:nvPr userDrawn="1"/>
        </p:nvSpPr>
        <p:spPr>
          <a:xfrm>
            <a:off x="0" y="929390"/>
            <a:ext cx="9144000" cy="14765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EA5C39C1-0295-0440-8771-2A0B10523E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448368" y="1295631"/>
            <a:ext cx="5003083" cy="744048"/>
          </a:xfrm>
          <a:prstGeom prst="rect">
            <a:avLst/>
          </a:prstGeom>
        </p:spPr>
      </p:pic>
      <p:sp>
        <p:nvSpPr>
          <p:cNvPr id="12" name="Titolo 1">
            <a:extLst>
              <a:ext uri="{FF2B5EF4-FFF2-40B4-BE49-F238E27FC236}">
                <a16:creationId xmlns:a16="http://schemas.microsoft.com/office/drawing/2014/main" id="{44220308-D7D9-D544-A721-0F4414854F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8368" y="2644481"/>
            <a:ext cx="5040000" cy="454762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Grazie.</a:t>
            </a:r>
          </a:p>
        </p:txBody>
      </p:sp>
    </p:spTree>
    <p:extLst>
      <p:ext uri="{BB962C8B-B14F-4D97-AF65-F5344CB8AC3E}">
        <p14:creationId xmlns:p14="http://schemas.microsoft.com/office/powerpoint/2010/main" val="932542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1_cover_senza_immagine">
    <p:bg>
      <p:bgPr>
        <a:blipFill dpi="0" rotWithShape="1">
          <a:blip r:embed="rId2">
            <a:lum/>
          </a:blip>
          <a:srcRect/>
          <a:stretch>
            <a:fillRect l="-1000"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7ABCE347-C2E4-7E4D-897C-913B4CE429E6}"/>
              </a:ext>
            </a:extLst>
          </p:cNvPr>
          <p:cNvSpPr/>
          <p:nvPr userDrawn="1"/>
        </p:nvSpPr>
        <p:spPr>
          <a:xfrm>
            <a:off x="1236689" y="0"/>
            <a:ext cx="3590144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6820264-546A-9F7D-ADE9-8B4A6A0F45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197274" y="690629"/>
            <a:ext cx="3662494" cy="3866602"/>
          </a:xfrm>
          <a:prstGeom prst="rect">
            <a:avLst/>
          </a:prstGeom>
        </p:spPr>
      </p:pic>
      <p:sp>
        <p:nvSpPr>
          <p:cNvPr id="12" name="Titolo 1">
            <a:extLst>
              <a:ext uri="{FF2B5EF4-FFF2-40B4-BE49-F238E27FC236}">
                <a16:creationId xmlns:a16="http://schemas.microsoft.com/office/drawing/2014/main" id="{44220308-D7D9-D544-A721-0F4414854F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8394" y="1175444"/>
            <a:ext cx="5040000" cy="454762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Grazie.</a:t>
            </a:r>
          </a:p>
        </p:txBody>
      </p:sp>
    </p:spTree>
    <p:extLst>
      <p:ext uri="{BB962C8B-B14F-4D97-AF65-F5344CB8AC3E}">
        <p14:creationId xmlns:p14="http://schemas.microsoft.com/office/powerpoint/2010/main" val="2871503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1_cover_senza_immag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46" r="14369"/>
          <a:stretch/>
        </p:blipFill>
        <p:spPr>
          <a:xfrm>
            <a:off x="5703757" y="0"/>
            <a:ext cx="3440243" cy="51435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2"/>
          <a:stretch/>
        </p:blipFill>
        <p:spPr>
          <a:xfrm>
            <a:off x="-1" y="0"/>
            <a:ext cx="5978915" cy="5143500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E38DBFE7-4B27-4844-91B5-DFE44C8109A6}"/>
              </a:ext>
            </a:extLst>
          </p:cNvPr>
          <p:cNvSpPr/>
          <p:nvPr userDrawn="1"/>
        </p:nvSpPr>
        <p:spPr>
          <a:xfrm>
            <a:off x="777240" y="0"/>
            <a:ext cx="5788661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CB95D737-1B58-7946-88A3-442C1A0A3B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448368" y="1291917"/>
            <a:ext cx="4255389" cy="632852"/>
          </a:xfrm>
          <a:prstGeom prst="rect">
            <a:avLst/>
          </a:prstGeom>
        </p:spPr>
      </p:pic>
      <p:sp>
        <p:nvSpPr>
          <p:cNvPr id="10" name="Titolo 1">
            <a:extLst>
              <a:ext uri="{FF2B5EF4-FFF2-40B4-BE49-F238E27FC236}">
                <a16:creationId xmlns:a16="http://schemas.microsoft.com/office/drawing/2014/main" id="{44220308-D7D9-D544-A721-0F4414854F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8368" y="2644481"/>
            <a:ext cx="5040000" cy="454762"/>
          </a:xfrm>
          <a:ln>
            <a:noFill/>
          </a:ln>
        </p:spPr>
        <p:txBody>
          <a:bodyPr>
            <a:noAutofit/>
          </a:bodyPr>
          <a:lstStyle>
            <a:lvl1pPr algn="l">
              <a:defRPr sz="2500" b="1">
                <a:solidFill>
                  <a:srgbClr val="3B6E71"/>
                </a:solidFill>
              </a:defRPr>
            </a:lvl1pPr>
          </a:lstStyle>
          <a:p>
            <a:r>
              <a:rPr lang="it-IT" dirty="0"/>
              <a:t>Grazie.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1_cover_senza_immag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46" r="14369"/>
          <a:stretch/>
        </p:blipFill>
        <p:spPr>
          <a:xfrm>
            <a:off x="5703757" y="0"/>
            <a:ext cx="3440243" cy="51435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2"/>
          <a:stretch/>
        </p:blipFill>
        <p:spPr>
          <a:xfrm>
            <a:off x="-1" y="0"/>
            <a:ext cx="5978915" cy="5143500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E38DBFE7-4B27-4844-91B5-DFE44C8109A6}"/>
              </a:ext>
            </a:extLst>
          </p:cNvPr>
          <p:cNvSpPr/>
          <p:nvPr userDrawn="1"/>
        </p:nvSpPr>
        <p:spPr>
          <a:xfrm>
            <a:off x="777240" y="0"/>
            <a:ext cx="5788661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4" name="Immagine 3" descr="Immagine che contiene testo, schermata, software, Software multimediale&#10;&#10;Descrizione generata automaticamente">
            <a:extLst>
              <a:ext uri="{FF2B5EF4-FFF2-40B4-BE49-F238E27FC236}">
                <a16:creationId xmlns:a16="http://schemas.microsoft.com/office/drawing/2014/main" id="{1EF878E5-6611-BBAC-86B3-AAE76A6EAC4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72062" y="1062552"/>
            <a:ext cx="4854421" cy="2688353"/>
          </a:xfrm>
          <a:prstGeom prst="rect">
            <a:avLst/>
          </a:prstGeom>
        </p:spPr>
      </p:pic>
      <p:sp>
        <p:nvSpPr>
          <p:cNvPr id="10" name="Titolo 1">
            <a:extLst>
              <a:ext uri="{FF2B5EF4-FFF2-40B4-BE49-F238E27FC236}">
                <a16:creationId xmlns:a16="http://schemas.microsoft.com/office/drawing/2014/main" id="{44220308-D7D9-D544-A721-0F4414854F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20936" y="3750905"/>
            <a:ext cx="5040000" cy="454762"/>
          </a:xfrm>
          <a:ln>
            <a:noFill/>
          </a:ln>
        </p:spPr>
        <p:txBody>
          <a:bodyPr>
            <a:noAutofit/>
          </a:bodyPr>
          <a:lstStyle>
            <a:lvl1pPr algn="l">
              <a:defRPr sz="2500" b="1">
                <a:solidFill>
                  <a:srgbClr val="3B6E71"/>
                </a:solidFill>
              </a:defRPr>
            </a:lvl1pPr>
          </a:lstStyle>
          <a:p>
            <a:r>
              <a:rPr lang="it-IT" dirty="0"/>
              <a:t>Grazie.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ola colon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2B8283-F383-764C-BEF3-A49B5106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D3921AA-D032-C141-8DA5-26AAB774E16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856183C-70D4-564F-A9FA-246E3E1A026E}" type="datetime4">
              <a:rPr lang="it-IT" smtClean="0"/>
              <a:t>16 gennaio 2026</a:t>
            </a:fld>
            <a:endParaRPr lang="it-IT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24F9D46C-81DC-AF40-833E-A7AE9DCCAB3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00" y="4826897"/>
            <a:ext cx="2880000" cy="273844"/>
          </a:xfrm>
        </p:spPr>
        <p:txBody>
          <a:bodyPr/>
          <a:lstStyle/>
          <a:p>
            <a:r>
              <a:rPr lang="it-IT"/>
              <a:t>Spazio per il titolo della presentazione</a:t>
            </a:r>
            <a:endParaRPr lang="it-IT" dirty="0"/>
          </a:p>
        </p:txBody>
      </p:sp>
      <p:sp>
        <p:nvSpPr>
          <p:cNvPr id="13" name="Segnaposto contenuto 12">
            <a:extLst>
              <a:ext uri="{FF2B5EF4-FFF2-40B4-BE49-F238E27FC236}">
                <a16:creationId xmlns:a16="http://schemas.microsoft.com/office/drawing/2014/main" id="{C3F81581-1F0F-A645-B943-AC93B4A185F1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68313" y="1416050"/>
            <a:ext cx="4523412" cy="3135313"/>
          </a:xfrm>
        </p:spPr>
        <p:txBody>
          <a:bodyPr tIns="0" bIns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 dirty="0"/>
              <a:t>Modifica gli stili del testo dello schema
Secondo livello
Terzo livello
Quarto livello
Quinto livello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26B568C8-C48B-7745-9138-EA5FC0311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81578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B6E71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9" name="Segnaposto testo 10">
            <a:extLst>
              <a:ext uri="{FF2B5EF4-FFF2-40B4-BE49-F238E27FC236}">
                <a16:creationId xmlns:a16="http://schemas.microsoft.com/office/drawing/2014/main" id="{D2C93101-2B48-8741-8D92-DE207CEE86E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313" y="772457"/>
            <a:ext cx="4883150" cy="398463"/>
          </a:xfrm>
        </p:spPr>
        <p:txBody>
          <a:bodyPr>
            <a:noAutofit/>
          </a:bodyPr>
          <a:lstStyle>
            <a:lvl1pPr marL="0" indent="0">
              <a:buNone/>
              <a:defRPr sz="1500">
                <a:solidFill>
                  <a:srgbClr val="0EADBF"/>
                </a:solidFill>
              </a:defRPr>
            </a:lvl1pPr>
          </a:lstStyle>
          <a:p>
            <a:r>
              <a:rPr lang="it-IT" dirty="0"/>
              <a:t>Spazio Sottotitolo</a:t>
            </a:r>
          </a:p>
        </p:txBody>
      </p:sp>
      <p:pic>
        <p:nvPicPr>
          <p:cNvPr id="7" name="Immagine 6" descr="Immagine che contiene Elementi grafici, arte, grafica, cartone animato&#10;&#10;Descrizione generata automaticamente">
            <a:extLst>
              <a:ext uri="{FF2B5EF4-FFF2-40B4-BE49-F238E27FC236}">
                <a16:creationId xmlns:a16="http://schemas.microsoft.com/office/drawing/2014/main" id="{CB83BA56-E5E0-7F40-BF15-73E6040DA1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430"/>
          <a:stretch/>
        </p:blipFill>
        <p:spPr>
          <a:xfrm>
            <a:off x="3015491" y="0"/>
            <a:ext cx="6128509" cy="4729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893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295">
          <p15:clr>
            <a:srgbClr val="FBAE40"/>
          </p15:clr>
        </p15:guide>
        <p15:guide id="3" pos="2812">
          <p15:clr>
            <a:srgbClr val="FBAE40"/>
          </p15:clr>
        </p15:guide>
        <p15:guide id="4" pos="29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ppia colonna solo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9EBCF7BD-C167-1C45-A113-8DE218C9AD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000"/>
          </a:blip>
          <a:srcRect l="3215" r="6458"/>
          <a:stretch/>
        </p:blipFill>
        <p:spPr>
          <a:xfrm>
            <a:off x="3218476" y="1"/>
            <a:ext cx="5925524" cy="4736892"/>
          </a:xfrm>
          <a:prstGeom prst="rect">
            <a:avLst/>
          </a:prstGeom>
          <a:effectLst/>
        </p:spPr>
      </p:pic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2B8283-F383-764C-BEF3-A49B5106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D3921AA-D032-C141-8DA5-26AAB774E16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4F82352-887C-4F40-8EC3-1CCCB1A8C7DF}" type="datetime4">
              <a:rPr lang="it-IT" smtClean="0"/>
              <a:t>16 gennaio 2026</a:t>
            </a:fld>
            <a:endParaRPr lang="it-IT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24F9D46C-81DC-AF40-833E-A7AE9DCCAB3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00" y="4826897"/>
            <a:ext cx="2880000" cy="273844"/>
          </a:xfrm>
        </p:spPr>
        <p:txBody>
          <a:bodyPr/>
          <a:lstStyle/>
          <a:p>
            <a:r>
              <a:rPr lang="it-IT"/>
              <a:t>Spazio per il titolo della presentazione</a:t>
            </a:r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A800561-E46D-2F48-8885-3F2B2722BB5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8314" y="1416051"/>
            <a:ext cx="6984000" cy="3135312"/>
          </a:xfrm>
        </p:spPr>
        <p:txBody>
          <a:bodyPr tIns="0" bIns="0" numCol="2" spcCol="32400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 dirty="0"/>
              <a:t>Modifica gli stili del testo dello schema
Secondo livello
Terzo livello
Quarto livello
Quinto livello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F949DBB2-4A87-6D4A-98DD-32BA1D689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81578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B6E71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9" name="Segnaposto testo 10">
            <a:extLst>
              <a:ext uri="{FF2B5EF4-FFF2-40B4-BE49-F238E27FC236}">
                <a16:creationId xmlns:a16="http://schemas.microsoft.com/office/drawing/2014/main" id="{0D1BED97-E787-3E4F-8AB7-D5BD6F7231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313" y="772457"/>
            <a:ext cx="4883150" cy="398463"/>
          </a:xfrm>
        </p:spPr>
        <p:txBody>
          <a:bodyPr>
            <a:noAutofit/>
          </a:bodyPr>
          <a:lstStyle>
            <a:lvl1pPr marL="0" indent="0">
              <a:buNone/>
              <a:defRPr sz="1500">
                <a:solidFill>
                  <a:srgbClr val="0EADBF"/>
                </a:solidFill>
              </a:defRPr>
            </a:lvl1pPr>
          </a:lstStyle>
          <a:p>
            <a:r>
              <a:rPr lang="it-IT" dirty="0"/>
              <a:t>Spazio Sottotitolo</a:t>
            </a:r>
          </a:p>
        </p:txBody>
      </p:sp>
    </p:spTree>
    <p:extLst>
      <p:ext uri="{BB962C8B-B14F-4D97-AF65-F5344CB8AC3E}">
        <p14:creationId xmlns:p14="http://schemas.microsoft.com/office/powerpoint/2010/main" val="7653778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295">
          <p15:clr>
            <a:srgbClr val="FBAE40"/>
          </p15:clr>
        </p15:guide>
        <p15:guide id="3" pos="2812">
          <p15:clr>
            <a:srgbClr val="FBAE40"/>
          </p15:clr>
        </p15:guide>
        <p15:guide id="4" pos="294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ppia colonna txt+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2B8283-F383-764C-BEF3-A49B5106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5578DE73-EA6F-234F-858C-A5136B0E7A5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8313" y="1427486"/>
            <a:ext cx="3995737" cy="3123878"/>
          </a:xfrm>
        </p:spPr>
        <p:txBody>
          <a:bodyPr tIns="0" b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 dirty="0"/>
              <a:t>Modifica gli stili del testo dello schema
Secondo livello
Terzo livello
Quarto livello
Quinto livello</a:t>
            </a:r>
          </a:p>
        </p:txBody>
      </p:sp>
      <p:sp>
        <p:nvSpPr>
          <p:cNvPr id="8" name="Segnaposto contenuto 6">
            <a:extLst>
              <a:ext uri="{FF2B5EF4-FFF2-40B4-BE49-F238E27FC236}">
                <a16:creationId xmlns:a16="http://schemas.microsoft.com/office/drawing/2014/main" id="{DA9F3622-73DE-B04B-9E81-6A7956CEDC9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679950" y="-1"/>
            <a:ext cx="4464050" cy="4733925"/>
          </a:xfrm>
        </p:spPr>
        <p:txBody>
          <a:bodyPr tIns="0" b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 dirty="0"/>
              <a:t>Modifica gli stili del testo dello schema
Secondo livello
Terzo livello
Quarto livello
Quinto livello</a:t>
            </a:r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D3921AA-D032-C141-8DA5-26AAB774E16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9AF42E8-08F9-6B46-A972-A1F54542BD36}" type="datetime4">
              <a:rPr lang="it-IT" smtClean="0"/>
              <a:t>16 gennaio 2026</a:t>
            </a:fld>
            <a:endParaRPr lang="it-IT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24F9D46C-81DC-AF40-833E-A7AE9DCCAB3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00" y="4826897"/>
            <a:ext cx="2880000" cy="273844"/>
          </a:xfrm>
        </p:spPr>
        <p:txBody>
          <a:bodyPr/>
          <a:lstStyle/>
          <a:p>
            <a:r>
              <a:rPr lang="it-IT"/>
              <a:t>Spazio per il titolo della presentazione</a:t>
            </a:r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DD3B5D0D-5468-1E4B-9ED3-DD0E1C2C6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-1"/>
            <a:ext cx="4024858" cy="81578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B6E71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10" name="Segnaposto testo 10">
            <a:extLst>
              <a:ext uri="{FF2B5EF4-FFF2-40B4-BE49-F238E27FC236}">
                <a16:creationId xmlns:a16="http://schemas.microsoft.com/office/drawing/2014/main" id="{11914E5D-D88E-CD41-BCAA-D787580B0E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313" y="772457"/>
            <a:ext cx="4006251" cy="398463"/>
          </a:xfrm>
        </p:spPr>
        <p:txBody>
          <a:bodyPr>
            <a:noAutofit/>
          </a:bodyPr>
          <a:lstStyle>
            <a:lvl1pPr marL="0" indent="0">
              <a:buNone/>
              <a:defRPr sz="1500">
                <a:solidFill>
                  <a:srgbClr val="0EADBF"/>
                </a:solidFill>
              </a:defRPr>
            </a:lvl1pPr>
          </a:lstStyle>
          <a:p>
            <a:r>
              <a:rPr lang="it-IT" dirty="0"/>
              <a:t>Spazio Sottotitolo</a:t>
            </a:r>
          </a:p>
        </p:txBody>
      </p:sp>
    </p:spTree>
    <p:extLst>
      <p:ext uri="{BB962C8B-B14F-4D97-AF65-F5344CB8AC3E}">
        <p14:creationId xmlns:p14="http://schemas.microsoft.com/office/powerpoint/2010/main" val="22727074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295" userDrawn="1">
          <p15:clr>
            <a:srgbClr val="FBAE40"/>
          </p15:clr>
        </p15:guide>
        <p15:guide id="3" pos="2812" userDrawn="1">
          <p15:clr>
            <a:srgbClr val="FBAE40"/>
          </p15:clr>
        </p15:guide>
        <p15:guide id="4" pos="294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2B8283-F383-764C-BEF3-A49B5106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D3921AA-D032-C141-8DA5-26AAB774E16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9AF42E8-08F9-6B46-A972-A1F54542BD36}" type="datetime4">
              <a:rPr lang="it-IT" smtClean="0"/>
              <a:t>16 gennaio 2026</a:t>
            </a:fld>
            <a:endParaRPr lang="it-IT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24F9D46C-81DC-AF40-833E-A7AE9DCCAB3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00" y="4826897"/>
            <a:ext cx="2880000" cy="273844"/>
          </a:xfrm>
        </p:spPr>
        <p:txBody>
          <a:bodyPr/>
          <a:lstStyle/>
          <a:p>
            <a:r>
              <a:rPr lang="it-IT"/>
              <a:t>Spazio per il titolo della presentazione</a:t>
            </a:r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DD3B5D0D-5468-1E4B-9ED3-DD0E1C2C6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81578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B6E71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10" name="Segnaposto testo 10">
            <a:extLst>
              <a:ext uri="{FF2B5EF4-FFF2-40B4-BE49-F238E27FC236}">
                <a16:creationId xmlns:a16="http://schemas.microsoft.com/office/drawing/2014/main" id="{11914E5D-D88E-CD41-BCAA-D787580B0E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313" y="772457"/>
            <a:ext cx="4883150" cy="398463"/>
          </a:xfrm>
        </p:spPr>
        <p:txBody>
          <a:bodyPr>
            <a:noAutofit/>
          </a:bodyPr>
          <a:lstStyle>
            <a:lvl1pPr marL="0" indent="0">
              <a:buNone/>
              <a:defRPr sz="1500">
                <a:solidFill>
                  <a:srgbClr val="0EADBF"/>
                </a:solidFill>
              </a:defRPr>
            </a:lvl1pPr>
          </a:lstStyle>
          <a:p>
            <a:r>
              <a:rPr lang="it-IT" dirty="0"/>
              <a:t>Spazio Sottotitolo</a:t>
            </a:r>
          </a:p>
        </p:txBody>
      </p:sp>
    </p:spTree>
    <p:extLst>
      <p:ext uri="{BB962C8B-B14F-4D97-AF65-F5344CB8AC3E}">
        <p14:creationId xmlns:p14="http://schemas.microsoft.com/office/powerpoint/2010/main" val="579267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295">
          <p15:clr>
            <a:srgbClr val="FBAE40"/>
          </p15:clr>
        </p15:guide>
        <p15:guide id="3" pos="2812">
          <p15:clr>
            <a:srgbClr val="FBAE40"/>
          </p15:clr>
        </p15:guide>
        <p15:guide id="4" pos="294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96E205C9-A3CC-E04A-9985-FC5734258A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9144000" cy="4733925"/>
          </a:xfrm>
        </p:spPr>
        <p:txBody>
          <a:bodyPr/>
          <a:lstStyle/>
          <a:p>
            <a:endParaRPr lang="it-IT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19B3994-DBEF-E14E-80AC-2E088B7D993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B6BE69B-D281-6F46-9F45-C2D44E119951}" type="datetime4">
              <a:rPr lang="it-IT" smtClean="0"/>
              <a:t>16 gennaio 2026</a:t>
            </a:fld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18F7410-012C-4349-B57C-D0B031EA380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572000" y="4826897"/>
            <a:ext cx="2880000" cy="273844"/>
          </a:xfrm>
        </p:spPr>
        <p:txBody>
          <a:bodyPr/>
          <a:lstStyle/>
          <a:p>
            <a:r>
              <a:rPr lang="it-IT"/>
              <a:t>Spazio per il titolo della presentazione</a:t>
            </a:r>
            <a:endParaRPr 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008F079-9669-B94E-8526-A555DA44788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32984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295">
          <p15:clr>
            <a:srgbClr val="FBAE40"/>
          </p15:clr>
        </p15:guide>
        <p15:guide id="3" pos="2812">
          <p15:clr>
            <a:srgbClr val="FBAE40"/>
          </p15:clr>
        </p15:guide>
        <p15:guide id="4" pos="2948">
          <p15:clr>
            <a:srgbClr val="FBAE40"/>
          </p15:clr>
        </p15:guide>
        <p15:guide id="5" orient="horz" pos="3049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044A10-BA20-F4B6-8237-739E8992DF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5EB9B3A-5C84-FFCC-4852-3615F7644A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7E3B958-7FF4-24DF-1E8E-85D663D903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EC3EEE51-B860-4516-8BFF-55CE1F4F6A05}" type="datetimeFigureOut">
              <a:rPr lang="it-IT" smtClean="0"/>
              <a:t>16/01/2026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E6A7C52-A76C-107D-9E45-3B5715279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10F9900-2071-6B77-D416-28F905B9D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2C5257E1-4169-4AD9-A167-8EC472302E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85490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A434DF-C690-BC50-9EFC-B1ACA2893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192C06A-C9BB-E8AB-8AD7-80D071E7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0E4764B-02DD-D43B-1693-709A6C936E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EC3EEE51-B860-4516-8BFF-55CE1F4F6A05}" type="datetimeFigureOut">
              <a:rPr lang="it-IT" smtClean="0"/>
              <a:t>16/01/2026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4D6E33A-E73A-95C1-D4C8-B58381093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C4E5958-2578-1C20-5F02-43D690A5E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2C5257E1-4169-4AD9-A167-8EC472302E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69386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A8C72D-F645-9814-E90D-FBDC97F90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86C1B13-B8CE-8BDA-2C67-54E9467FA4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A8D06F4-CFA8-5977-EC68-64982D595C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EC3EEE51-B860-4516-8BFF-55CE1F4F6A05}" type="datetimeFigureOut">
              <a:rPr lang="it-IT" smtClean="0"/>
              <a:t>16/01/2026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8FD9A4A-FFCE-19A9-0F55-C7F447EED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A46120E-D7D0-9691-4F31-125F1D4C7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2C5257E1-4169-4AD9-A167-8EC472302E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72401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A6DE31-FF48-4F52-43CD-F7B060485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31B7479-8B49-CC6C-1C62-BF3DB5B7B6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7D89446-221D-E9AD-537A-61389B832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67CF008-9477-AF57-1E0C-8AEC9F2800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EC3EEE51-B860-4516-8BFF-55CE1F4F6A05}" type="datetimeFigureOut">
              <a:rPr lang="it-IT" smtClean="0"/>
              <a:t>16/01/2026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FC1EDC7-A5CC-FEA6-F0EB-74C80F6EC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186E5D2-1BBE-5499-8942-BC69F5ADF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2C5257E1-4169-4AD9-A167-8EC472302E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11137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2BA30D-1EB4-B498-3779-0546790DE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20A5888-AF63-5A72-3AC0-E2FFB5676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2A2BC8A-4BFA-629B-7867-A4DD117E6F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842C4D4-772B-F623-92AC-F3853BD740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D2C323B-69E8-65C0-2303-0EA78BC702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288BAB8-66B9-E0E7-DEDC-D1CC80E8C5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EC3EEE51-B860-4516-8BFF-55CE1F4F6A05}" type="datetimeFigureOut">
              <a:rPr lang="it-IT" smtClean="0"/>
              <a:t>16/01/2026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970D074-CCFA-4ABC-EC52-D42EA19D6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A299DDE-0FBF-1BEB-E9E9-FC8DBC0EA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2C5257E1-4169-4AD9-A167-8EC472302E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45823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58429D-0CBF-F1D8-9808-54EE2FF17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8C15069-F290-04F6-A0E5-5996D3A3DC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EC3EEE51-B860-4516-8BFF-55CE1F4F6A05}" type="datetimeFigureOut">
              <a:rPr lang="it-IT" smtClean="0"/>
              <a:t>16/01/2026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130D563-9F86-955A-4854-60C7C3A02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DAE2408-7ED0-A720-BD62-54FFC7CDE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2C5257E1-4169-4AD9-A167-8EC472302E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62249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1460C6D-0B1D-A29C-D320-9EB2BF1451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EC3EEE51-B860-4516-8BFF-55CE1F4F6A05}" type="datetimeFigureOut">
              <a:rPr lang="it-IT" smtClean="0"/>
              <a:t>16/01/2026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108F234-E6D9-BC66-423E-9DF5EE24A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AEA58CE-4EC7-3F1B-8148-DEF53EB98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2C5257E1-4169-4AD9-A167-8EC472302E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53537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FF0BD7-24D4-D9A3-F18F-2C6D8E351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A23FD44-801B-7923-406B-ECD08EC65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063B87C-5846-442F-664A-547EA1B105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26894D0-21F5-CA4D-BF87-6B85B67129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EC3EEE51-B860-4516-8BFF-55CE1F4F6A05}" type="datetimeFigureOut">
              <a:rPr lang="it-IT" smtClean="0"/>
              <a:t>16/01/2026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9E167B2-DCFC-F1F8-65F6-08969D604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5CAECFC-7DA0-8F57-5DAC-6C2B83069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2C5257E1-4169-4AD9-A167-8EC472302E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92192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1F485E-CA49-C787-8972-53DF3993B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4513261-F57B-8608-6517-7E85E53462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9DF71C8-CC9D-6732-B579-605689EA5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1F79A86-01DA-1666-685D-A68ED31744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EC3EEE51-B860-4516-8BFF-55CE1F4F6A05}" type="datetimeFigureOut">
              <a:rPr lang="it-IT" smtClean="0"/>
              <a:t>16/01/2026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079AF9F-E429-C445-A042-EB3532685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36C35E2-93B5-270B-B83F-F9DC55BF6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2C5257E1-4169-4AD9-A167-8EC472302E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0681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BC2414-46EA-0B8B-3B30-6E3C13435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F3752ED-B8AE-89ED-725C-47F336E76B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2C88E54-1691-3AA4-4D68-80B2411D68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EC3EEE51-B860-4516-8BFF-55CE1F4F6A05}" type="datetimeFigureOut">
              <a:rPr lang="it-IT" smtClean="0"/>
              <a:t>16/01/2026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BF7B807-ACEE-0C39-640F-5587A44BA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151F3A2-E31E-A5F9-9A46-1B138FB69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2C5257E1-4169-4AD9-A167-8EC472302E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53443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8F3CA0F-9B9A-5DDE-8849-8ED1EC642C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E3F150F-B1CB-C9B9-83B6-3702E3A06A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917AA17-FB18-4E1B-3886-F742E3BC73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EC3EEE51-B860-4516-8BFF-55CE1F4F6A05}" type="datetimeFigureOut">
              <a:rPr lang="it-IT" smtClean="0"/>
              <a:t>16/01/2026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2E1025F-A8B0-DF5F-9712-6344FC448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C193F15-56FC-8835-7D4D-38518A431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2C5257E1-4169-4AD9-A167-8EC472302E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9230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176152"/>
            <a:ext cx="8229600" cy="737020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/>
          <a:p>
            <a:r>
              <a:rPr lang="it-IT" dirty="0"/>
              <a:t>Spazio dedicato al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164431"/>
            <a:ext cx="8229600" cy="3567907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2438400" y="4826897"/>
            <a:ext cx="2133600" cy="27384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675">
                <a:solidFill>
                  <a:srgbClr val="343433"/>
                </a:solidFill>
                <a:latin typeface="Arial"/>
                <a:cs typeface="Arial"/>
              </a:defRPr>
            </a:lvl1pPr>
          </a:lstStyle>
          <a:p>
            <a:fld id="{259B6CE7-919B-A042-8123-40FBE71631D1}" type="datetime4">
              <a:rPr lang="it-IT" smtClean="0"/>
              <a:t>16 gennaio 2026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572000" y="4826897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b="1">
                <a:solidFill>
                  <a:srgbClr val="343433"/>
                </a:solidFill>
                <a:latin typeface="Arial"/>
                <a:cs typeface="Arial"/>
              </a:defRPr>
            </a:lvl1pPr>
          </a:lstStyle>
          <a:p>
            <a:r>
              <a:rPr lang="it-IT"/>
              <a:t>Spazio per il titolo della presentazione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314804" y="4840032"/>
            <a:ext cx="371996" cy="273844"/>
          </a:xfrm>
          <a:prstGeom prst="rect">
            <a:avLst/>
          </a:prstGeom>
        </p:spPr>
        <p:txBody>
          <a:bodyPr vert="horz" lIns="91440" tIns="0" rIns="0" bIns="45720" rtlCol="0" anchor="ctr"/>
          <a:lstStyle>
            <a:lvl1pPr algn="r">
              <a:defRPr sz="675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21988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31" r:id="rId2"/>
    <p:sldLayoutId id="2147483732" r:id="rId3"/>
    <p:sldLayoutId id="2147483733" r:id="rId4"/>
    <p:sldLayoutId id="2147483728" r:id="rId5"/>
    <p:sldLayoutId id="2147483717" r:id="rId6"/>
    <p:sldLayoutId id="2147483726" r:id="rId7"/>
    <p:sldLayoutId id="2147483727" r:id="rId8"/>
    <p:sldLayoutId id="2147483730" r:id="rId9"/>
    <p:sldLayoutId id="2147483735" r:id="rId10"/>
    <p:sldLayoutId id="2147483736" r:id="rId11"/>
  </p:sldLayoutIdLst>
  <p:hf hdr="0"/>
  <p:txStyles>
    <p:titleStyle>
      <a:lvl1pPr algn="l" defTabSz="342900" rtl="0" eaLnBrk="1" latinLnBrk="0" hangingPunct="1">
        <a:spcBef>
          <a:spcPct val="0"/>
        </a:spcBef>
        <a:buNone/>
        <a:defRPr sz="2000" b="1" kern="1200">
          <a:solidFill>
            <a:srgbClr val="3B6E71"/>
          </a:solidFill>
          <a:latin typeface="Arial"/>
          <a:ea typeface="+mj-ea"/>
          <a:cs typeface="Arial"/>
        </a:defRPr>
      </a:lvl1pPr>
    </p:titleStyle>
    <p:bodyStyle>
      <a:lvl1pPr marL="135731" indent="-135731" algn="l" defTabSz="342900" rtl="0" eaLnBrk="1" latinLnBrk="0" hangingPunct="1">
        <a:lnSpc>
          <a:spcPct val="110000"/>
        </a:lnSpc>
        <a:spcBef>
          <a:spcPct val="20000"/>
        </a:spcBef>
        <a:buClr>
          <a:schemeClr val="bg2"/>
        </a:buClr>
        <a:buFont typeface="Arial"/>
        <a:buChar char="•"/>
        <a:tabLst/>
        <a:defRPr sz="1050" kern="1200">
          <a:solidFill>
            <a:schemeClr val="tx1"/>
          </a:solidFill>
          <a:latin typeface="Arial"/>
          <a:ea typeface="+mn-ea"/>
          <a:cs typeface="Arial"/>
        </a:defRPr>
      </a:lvl1pPr>
      <a:lvl2pPr marL="403622" indent="-136922" algn="l" defTabSz="342900" rtl="0" eaLnBrk="1" latinLnBrk="0" hangingPunct="1">
        <a:lnSpc>
          <a:spcPct val="110000"/>
        </a:lnSpc>
        <a:spcBef>
          <a:spcPct val="20000"/>
        </a:spcBef>
        <a:buClr>
          <a:schemeClr val="bg2"/>
        </a:buClr>
        <a:buFont typeface="Arial"/>
        <a:buChar char="–"/>
        <a:tabLst/>
        <a:defRPr sz="1050" kern="1200">
          <a:solidFill>
            <a:schemeClr val="tx1"/>
          </a:solidFill>
          <a:latin typeface="Arial"/>
          <a:ea typeface="+mn-ea"/>
          <a:cs typeface="Arial"/>
        </a:defRPr>
      </a:lvl2pPr>
      <a:lvl3pPr marL="670322" indent="-135731" algn="l" defTabSz="342900" rtl="0" eaLnBrk="1" latinLnBrk="0" hangingPunct="1">
        <a:lnSpc>
          <a:spcPct val="110000"/>
        </a:lnSpc>
        <a:spcBef>
          <a:spcPct val="20000"/>
        </a:spcBef>
        <a:buClr>
          <a:schemeClr val="bg2"/>
        </a:buClr>
        <a:buFont typeface="Arial"/>
        <a:buChar char="•"/>
        <a:tabLst/>
        <a:defRPr sz="900" kern="1200">
          <a:solidFill>
            <a:schemeClr val="tx1"/>
          </a:solidFill>
          <a:latin typeface="Arial"/>
          <a:ea typeface="+mn-ea"/>
          <a:cs typeface="Arial"/>
        </a:defRPr>
      </a:lvl3pPr>
      <a:lvl4pPr marL="933450" indent="-130969" algn="l" defTabSz="342900" rtl="0" eaLnBrk="1" latinLnBrk="0" hangingPunct="1">
        <a:lnSpc>
          <a:spcPct val="110000"/>
        </a:lnSpc>
        <a:spcBef>
          <a:spcPct val="20000"/>
        </a:spcBef>
        <a:buClr>
          <a:schemeClr val="bg2"/>
        </a:buClr>
        <a:buFont typeface="Arial"/>
        <a:buChar char="–"/>
        <a:tabLst/>
        <a:defRPr sz="900" kern="1200">
          <a:solidFill>
            <a:schemeClr val="tx1"/>
          </a:solidFill>
          <a:latin typeface="Arial"/>
          <a:ea typeface="+mn-ea"/>
          <a:cs typeface="Arial"/>
        </a:defRPr>
      </a:lvl4pPr>
      <a:lvl5pPr marL="1201341" indent="-130969" algn="l" defTabSz="342900" rtl="0" eaLnBrk="1" latinLnBrk="0" hangingPunct="1">
        <a:lnSpc>
          <a:spcPct val="110000"/>
        </a:lnSpc>
        <a:spcBef>
          <a:spcPct val="20000"/>
        </a:spcBef>
        <a:buClr>
          <a:schemeClr val="bg2"/>
        </a:buClr>
        <a:buFont typeface="Arial"/>
        <a:buChar char="»"/>
        <a:tabLst/>
        <a:defRPr sz="900" kern="1200">
          <a:solidFill>
            <a:schemeClr val="tx1"/>
          </a:solidFill>
          <a:latin typeface="Arial"/>
          <a:ea typeface="+mn-ea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2981" userDrawn="1">
          <p15:clr>
            <a:srgbClr val="F26B43"/>
          </p15:clr>
        </p15:guide>
        <p15:guide id="3" orient="horz" pos="1371" userDrawn="1">
          <p15:clr>
            <a:srgbClr val="F26B43"/>
          </p15:clr>
        </p15:guide>
        <p15:guide id="4" pos="285" userDrawn="1">
          <p15:clr>
            <a:srgbClr val="F26B43"/>
          </p15:clr>
        </p15:guide>
        <p15:guide id="5" pos="111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416050"/>
            <a:ext cx="8243888" cy="3306762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314804" y="4840032"/>
            <a:ext cx="371996" cy="273844"/>
          </a:xfrm>
          <a:prstGeom prst="rect">
            <a:avLst/>
          </a:prstGeom>
        </p:spPr>
        <p:txBody>
          <a:bodyPr vert="horz" lIns="91440" tIns="0" rIns="0" bIns="45720" rtlCol="0" anchor="ctr"/>
          <a:lstStyle>
            <a:lvl1pPr algn="r">
              <a:defRPr sz="675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C25C678E-4F8A-3F41-9C87-B58FCDFA0442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8" name="Segnaposto data 3">
            <a:extLst>
              <a:ext uri="{FF2B5EF4-FFF2-40B4-BE49-F238E27FC236}">
                <a16:creationId xmlns:a16="http://schemas.microsoft.com/office/drawing/2014/main" id="{5B3CFA79-9C33-4341-85D0-5BDF740DC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38400" y="4826897"/>
            <a:ext cx="2133600" cy="27384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675">
                <a:solidFill>
                  <a:srgbClr val="343433"/>
                </a:solidFill>
                <a:latin typeface="Arial"/>
                <a:cs typeface="Arial"/>
              </a:defRPr>
            </a:lvl1pPr>
          </a:lstStyle>
          <a:p>
            <a:fld id="{2EDD2117-CA4D-FF41-B507-B0CCAE6BB171}" type="datetime4">
              <a:rPr lang="it-IT" smtClean="0"/>
              <a:t>16 gennaio 2026</a:t>
            </a:fld>
            <a:endParaRPr lang="it-IT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73331043-39FE-144F-B085-9DFB88198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0" y="4826897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b="1">
                <a:solidFill>
                  <a:srgbClr val="343433"/>
                </a:solidFill>
                <a:latin typeface="Arial"/>
                <a:cs typeface="Arial"/>
              </a:defRPr>
            </a:lvl1pPr>
          </a:lstStyle>
          <a:p>
            <a:r>
              <a:rPr lang="it-IT"/>
              <a:t>Spazio per il titolo della presentazione</a:t>
            </a:r>
            <a:endParaRPr lang="it-IT" dirty="0"/>
          </a:p>
        </p:txBody>
      </p:sp>
      <p:cxnSp>
        <p:nvCxnSpPr>
          <p:cNvPr id="11" name="Connettore 1 10">
            <a:extLst>
              <a:ext uri="{FF2B5EF4-FFF2-40B4-BE49-F238E27FC236}">
                <a16:creationId xmlns:a16="http://schemas.microsoft.com/office/drawing/2014/main" id="{0E464CC2-2705-1541-AA67-3F14E80A5C1B}"/>
              </a:ext>
            </a:extLst>
          </p:cNvPr>
          <p:cNvCxnSpPr/>
          <p:nvPr userDrawn="1"/>
        </p:nvCxnSpPr>
        <p:spPr>
          <a:xfrm>
            <a:off x="0" y="4732338"/>
            <a:ext cx="91440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magine 8">
            <a:extLst>
              <a:ext uri="{FF2B5EF4-FFF2-40B4-BE49-F238E27FC236}">
                <a16:creationId xmlns:a16="http://schemas.microsoft.com/office/drawing/2014/main" id="{570463E9-6C46-EA42-8F16-A8DE56572663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/>
        </p:blipFill>
        <p:spPr>
          <a:xfrm>
            <a:off x="442209" y="4790101"/>
            <a:ext cx="1941227" cy="288695"/>
          </a:xfrm>
          <a:prstGeom prst="rect">
            <a:avLst/>
          </a:prstGeom>
        </p:spPr>
      </p:pic>
      <p:sp>
        <p:nvSpPr>
          <p:cNvPr id="12" name="Segnaposto titolo 1">
            <a:extLst>
              <a:ext uri="{FF2B5EF4-FFF2-40B4-BE49-F238E27FC236}">
                <a16:creationId xmlns:a16="http://schemas.microsoft.com/office/drawing/2014/main" id="{F2041F3A-7DA0-544C-B425-C8E9C76A4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6152"/>
            <a:ext cx="8229600" cy="737020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/>
          <a:p>
            <a:r>
              <a:rPr lang="it-IT" dirty="0"/>
              <a:t>Spazio dedicato al titolo</a:t>
            </a:r>
          </a:p>
        </p:txBody>
      </p:sp>
    </p:spTree>
    <p:extLst>
      <p:ext uri="{BB962C8B-B14F-4D97-AF65-F5344CB8AC3E}">
        <p14:creationId xmlns:p14="http://schemas.microsoft.com/office/powerpoint/2010/main" val="2396535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2" r:id="rId2"/>
    <p:sldLayoutId id="2147483706" r:id="rId3"/>
    <p:sldLayoutId id="2147483716" r:id="rId4"/>
    <p:sldLayoutId id="2147483708" r:id="rId5"/>
  </p:sldLayoutIdLst>
  <p:hf hdr="0"/>
  <p:txStyles>
    <p:titleStyle>
      <a:lvl1pPr algn="l" defTabSz="342900" rtl="0" eaLnBrk="1" latinLnBrk="0" hangingPunct="1">
        <a:spcBef>
          <a:spcPct val="0"/>
        </a:spcBef>
        <a:buNone/>
        <a:defRPr sz="2000" b="1" kern="1200">
          <a:solidFill>
            <a:srgbClr val="3B6E71"/>
          </a:solidFill>
          <a:latin typeface="Arial"/>
          <a:ea typeface="+mj-ea"/>
          <a:cs typeface="Arial"/>
        </a:defRPr>
      </a:lvl1pPr>
    </p:titleStyle>
    <p:bodyStyle>
      <a:lvl1pPr marL="135731" indent="-135731" algn="l" defTabSz="342900" rtl="0" eaLnBrk="1" latinLnBrk="0" hangingPunct="1">
        <a:lnSpc>
          <a:spcPct val="110000"/>
        </a:lnSpc>
        <a:spcBef>
          <a:spcPts val="900"/>
        </a:spcBef>
        <a:buClr>
          <a:srgbClr val="3B6E71"/>
        </a:buClr>
        <a:buFont typeface="Arial"/>
        <a:buChar char="•"/>
        <a:tabLst/>
        <a:defRPr sz="1200" kern="1200">
          <a:solidFill>
            <a:schemeClr val="tx1"/>
          </a:solidFill>
          <a:latin typeface="Arial"/>
          <a:ea typeface="+mn-ea"/>
          <a:cs typeface="Arial"/>
        </a:defRPr>
      </a:lvl1pPr>
      <a:lvl2pPr marL="403622" indent="-136922" algn="l" defTabSz="342900" rtl="0" eaLnBrk="1" latinLnBrk="0" hangingPunct="1">
        <a:lnSpc>
          <a:spcPct val="110000"/>
        </a:lnSpc>
        <a:spcBef>
          <a:spcPts val="900"/>
        </a:spcBef>
        <a:buClr>
          <a:srgbClr val="3B6E71"/>
        </a:buClr>
        <a:buFont typeface="Arial"/>
        <a:buChar char="–"/>
        <a:tabLst/>
        <a:defRPr sz="1200" kern="1200">
          <a:solidFill>
            <a:schemeClr val="tx1"/>
          </a:solidFill>
          <a:latin typeface="Arial"/>
          <a:ea typeface="+mn-ea"/>
          <a:cs typeface="Arial"/>
        </a:defRPr>
      </a:lvl2pPr>
      <a:lvl3pPr marL="670322" indent="-135731" algn="l" defTabSz="342900" rtl="0" eaLnBrk="1" latinLnBrk="0" hangingPunct="1">
        <a:lnSpc>
          <a:spcPct val="110000"/>
        </a:lnSpc>
        <a:spcBef>
          <a:spcPts val="900"/>
        </a:spcBef>
        <a:buClr>
          <a:srgbClr val="3B6E71"/>
        </a:buClr>
        <a:buFont typeface="Arial"/>
        <a:buChar char="•"/>
        <a:tabLst/>
        <a:defRPr sz="1200" kern="1200">
          <a:solidFill>
            <a:schemeClr val="tx1"/>
          </a:solidFill>
          <a:latin typeface="Arial"/>
          <a:ea typeface="+mn-ea"/>
          <a:cs typeface="Arial"/>
        </a:defRPr>
      </a:lvl3pPr>
      <a:lvl4pPr marL="933450" indent="-130969" algn="l" defTabSz="342900" rtl="0" eaLnBrk="1" latinLnBrk="0" hangingPunct="1">
        <a:lnSpc>
          <a:spcPct val="110000"/>
        </a:lnSpc>
        <a:spcBef>
          <a:spcPts val="900"/>
        </a:spcBef>
        <a:buClr>
          <a:srgbClr val="3B6E71"/>
        </a:buClr>
        <a:buFont typeface="Arial"/>
        <a:buChar char="–"/>
        <a:tabLst/>
        <a:defRPr sz="1200" kern="1200">
          <a:solidFill>
            <a:schemeClr val="tx1"/>
          </a:solidFill>
          <a:latin typeface="Arial"/>
          <a:ea typeface="+mn-ea"/>
          <a:cs typeface="Arial"/>
        </a:defRPr>
      </a:lvl4pPr>
      <a:lvl5pPr marL="1201341" indent="-130969" algn="l" defTabSz="342900" rtl="0" eaLnBrk="1" latinLnBrk="0" hangingPunct="1">
        <a:lnSpc>
          <a:spcPct val="110000"/>
        </a:lnSpc>
        <a:spcBef>
          <a:spcPts val="900"/>
        </a:spcBef>
        <a:buClr>
          <a:srgbClr val="3B6E71"/>
        </a:buClr>
        <a:buFont typeface="Arial"/>
        <a:buChar char="»"/>
        <a:tabLst/>
        <a:defRPr sz="1200" kern="1200">
          <a:solidFill>
            <a:schemeClr val="tx1"/>
          </a:solidFill>
          <a:latin typeface="Arial"/>
          <a:ea typeface="+mn-ea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4" userDrawn="1">
          <p15:clr>
            <a:srgbClr val="F26B43"/>
          </p15:clr>
        </p15:guide>
        <p15:guide id="2" orient="horz" pos="3143">
          <p15:clr>
            <a:srgbClr val="F26B43"/>
          </p15:clr>
        </p15:guide>
        <p15:guide id="3" orient="horz" pos="2982" userDrawn="1">
          <p15:clr>
            <a:srgbClr val="F26B43"/>
          </p15:clr>
        </p15:guide>
        <p15:guide id="4" orient="horz" pos="367" userDrawn="1">
          <p15:clr>
            <a:srgbClr val="F26B43"/>
          </p15:clr>
        </p15:guide>
        <p15:guide id="6" orient="horz" pos="2867" userDrawn="1">
          <p15:clr>
            <a:srgbClr val="F26B43"/>
          </p15:clr>
        </p15:guide>
        <p15:guide id="7" pos="5481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4545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A3C2BA-A63C-F941-837E-EF0851BC3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8368" y="2929172"/>
            <a:ext cx="6968268" cy="454762"/>
          </a:xfrm>
        </p:spPr>
        <p:txBody>
          <a:bodyPr/>
          <a:lstStyle/>
          <a:p>
            <a:r>
              <a:rPr lang="it-IT" dirty="0"/>
              <a:t>Corso base chirotteri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892F3CD-283F-7E46-94B8-1EC3E6E9A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/>
              <a:t>Data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A1E4B0DD-14BB-2B4E-8C72-6D4FD97BFE5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it-IT" dirty="0"/>
              <a:t>Luogo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E2B484FE-4F3C-9F24-606C-BE4DE17C57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48368" y="3430273"/>
            <a:ext cx="5040000" cy="736003"/>
          </a:xfrm>
        </p:spPr>
        <p:txBody>
          <a:bodyPr/>
          <a:lstStyle/>
          <a:p>
            <a:r>
              <a:rPr lang="it-IT" dirty="0"/>
              <a:t>INSERIRE NOME ASSOCIAZIONE/CORSO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C9927222-5DB7-56B4-7AC1-3BF8A7D2B7A3}"/>
              </a:ext>
            </a:extLst>
          </p:cNvPr>
          <p:cNvSpPr/>
          <p:nvPr/>
        </p:nvSpPr>
        <p:spPr>
          <a:xfrm>
            <a:off x="6809509" y="4025165"/>
            <a:ext cx="838200" cy="699854"/>
          </a:xfrm>
          <a:prstGeom prst="rect">
            <a:avLst/>
          </a:prstGeom>
          <a:ln w="31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b="1" dirty="0"/>
              <a:t>INSERIRE LOGO GRUPPO SPELEO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81CFA82-E732-BCB5-24FA-81E104E2AC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7536" y="3951275"/>
            <a:ext cx="838200" cy="834718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B7F3CEFC-89E9-E012-12C2-54E90D594D12}"/>
              </a:ext>
            </a:extLst>
          </p:cNvPr>
          <p:cNvSpPr/>
          <p:nvPr/>
        </p:nvSpPr>
        <p:spPr>
          <a:xfrm>
            <a:off x="288762" y="4045403"/>
            <a:ext cx="864000" cy="792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42439BAD-5299-2C44-298D-884B486621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99626" y="4073228"/>
            <a:ext cx="839357" cy="74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427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6936F065-508F-2345-9CF9-086E8DFED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2</a:t>
            </a:fld>
            <a:endParaRPr lang="it-IT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737F560-3FFA-6C49-A854-986B28E0519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it-IT" dirty="0"/>
              <a:t>GG/MM/AAAA</a:t>
            </a:r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11130E6E-BE34-FED9-0D76-9F54AB8421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836" t="7242" r="15103" b="10309"/>
          <a:stretch>
            <a:fillRect/>
          </a:stretch>
        </p:blipFill>
        <p:spPr>
          <a:xfrm>
            <a:off x="6438618" y="0"/>
            <a:ext cx="2705382" cy="2980525"/>
          </a:xfrm>
          <a:prstGeom prst="rect">
            <a:avLst/>
          </a:prstGeom>
        </p:spPr>
      </p:pic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EF752CD-B802-6042-87E7-CC191B8947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dirty="0"/>
              <a:t>Corso Base Chirotteri e Speleologia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CFB47801-AFE2-5B40-9359-CC4064E5C2E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066" y="541756"/>
            <a:ext cx="4006251" cy="398463"/>
          </a:xfrm>
        </p:spPr>
        <p:txBody>
          <a:bodyPr/>
          <a:lstStyle/>
          <a:p>
            <a:r>
              <a:rPr lang="it-IT" sz="1800" dirty="0"/>
              <a:t>Mammiferi poco conosciuti 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14592965-271A-AFC0-3DAA-C4BC040D2B38}"/>
              </a:ext>
            </a:extLst>
          </p:cNvPr>
          <p:cNvSpPr txBox="1"/>
          <p:nvPr/>
        </p:nvSpPr>
        <p:spPr>
          <a:xfrm>
            <a:off x="473066" y="1045879"/>
            <a:ext cx="867093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Secondo gruppo di mammiferi più numeroso al mondo</a:t>
            </a:r>
          </a:p>
          <a:p>
            <a:pPr>
              <a:buFont typeface="Arial" panose="020B0604020202020204" pitchFamily="34" charset="0"/>
              <a:buChar char="•"/>
            </a:pPr>
            <a:endParaRPr lang="it-IT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Oggi conosciamo </a:t>
            </a:r>
            <a:r>
              <a:rPr lang="it-IT" b="1" dirty="0"/>
              <a:t>1.500 specie</a:t>
            </a:r>
            <a:r>
              <a:rPr lang="it-IT" dirty="0"/>
              <a:t> (2025)</a:t>
            </a:r>
          </a:p>
          <a:p>
            <a:pPr>
              <a:buFont typeface="Arial" panose="020B0604020202020204" pitchFamily="34" charset="0"/>
              <a:buChar char="•"/>
            </a:pPr>
            <a:endParaRPr lang="it-IT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In Italia sono presenti </a:t>
            </a:r>
            <a:r>
              <a:rPr lang="it-IT" b="1" dirty="0"/>
              <a:t>36 specie note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Una specie (Rinolofo di Blasi), si è </a:t>
            </a:r>
            <a:r>
              <a:rPr lang="it-IT" b="1" dirty="0"/>
              <a:t>estinta</a:t>
            </a:r>
            <a:r>
              <a:rPr lang="it-IT" dirty="0"/>
              <a:t> negli anni ‘60 </a:t>
            </a:r>
            <a:endParaRPr lang="it-IT" b="1" dirty="0"/>
          </a:p>
          <a:p>
            <a:endParaRPr lang="it-IT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/>
              <a:t>24 specie</a:t>
            </a:r>
            <a:r>
              <a:rPr lang="it-IT" dirty="0"/>
              <a:t> sono minacciate	- 6 in pericolo</a:t>
            </a:r>
          </a:p>
          <a:p>
            <a:r>
              <a:rPr lang="it-IT" dirty="0"/>
              <a:t>		- 2 in pericolo critico</a:t>
            </a:r>
          </a:p>
          <a:p>
            <a:r>
              <a:rPr lang="it-IT" dirty="0"/>
              <a:t>			- 7 con dati insufficienti</a:t>
            </a:r>
          </a:p>
        </p:txBody>
      </p:sp>
      <p:sp>
        <p:nvSpPr>
          <p:cNvPr id="20" name="Titolo 6">
            <a:extLst>
              <a:ext uri="{FF2B5EF4-FFF2-40B4-BE49-F238E27FC236}">
                <a16:creationId xmlns:a16="http://schemas.microsoft.com/office/drawing/2014/main" id="{454801F5-785A-E225-31AF-74B50E37B738}"/>
              </a:ext>
            </a:extLst>
          </p:cNvPr>
          <p:cNvSpPr txBox="1">
            <a:spLocks/>
          </p:cNvSpPr>
          <p:nvPr/>
        </p:nvSpPr>
        <p:spPr>
          <a:xfrm>
            <a:off x="463762" y="-199782"/>
            <a:ext cx="4024858" cy="815789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000" b="1" kern="1200">
                <a:solidFill>
                  <a:srgbClr val="3B6E7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it-IT" sz="3200" dirty="0"/>
              <a:t>I CHIROTTERI</a:t>
            </a:r>
          </a:p>
        </p:txBody>
      </p:sp>
      <p:pic>
        <p:nvPicPr>
          <p:cNvPr id="38" name="Immagine 37">
            <a:extLst>
              <a:ext uri="{FF2B5EF4-FFF2-40B4-BE49-F238E27FC236}">
                <a16:creationId xmlns:a16="http://schemas.microsoft.com/office/drawing/2014/main" id="{7BF864EE-F438-733A-CD5E-FB9A600763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3499717"/>
            <a:ext cx="1399859" cy="122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255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AB2AE-D0CF-CCAE-4E3A-14793F408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16E1420-DFA1-7C61-6FCE-02D19B131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3</a:t>
            </a:fld>
            <a:endParaRPr lang="it-IT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1326A5A-ECD5-7E53-E4B8-9B14BBB83F2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it-IT" dirty="0"/>
              <a:t>GG/MM/AAAA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8C06079-4427-F8E8-DC2A-D504B071A64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dirty="0"/>
              <a:t>Corso Base Chirotteri e Speleologia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4A42264-1C9C-E5BC-4450-EAB8ED61A5F0}"/>
              </a:ext>
            </a:extLst>
          </p:cNvPr>
          <p:cNvSpPr txBox="1"/>
          <p:nvPr/>
        </p:nvSpPr>
        <p:spPr>
          <a:xfrm>
            <a:off x="85925" y="588996"/>
            <a:ext cx="9058075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it-IT" dirty="0"/>
              <a:t>Vivono in colonie che si aggregano e disgregano nel corso dell’anno, spesso in ipogei</a:t>
            </a:r>
          </a:p>
          <a:p>
            <a:pPr algn="ctr">
              <a:spcAft>
                <a:spcPts val="600"/>
              </a:spcAft>
            </a:pPr>
            <a:r>
              <a:rPr lang="it-IT" b="1" u="sng" dirty="0"/>
              <a:t>Due momenti molto delicati:</a:t>
            </a:r>
          </a:p>
        </p:txBody>
      </p:sp>
      <p:pic>
        <p:nvPicPr>
          <p:cNvPr id="10" name="Immagine 9" descr="Immagine che contiene roccia, grotta&#10;&#10;Descrizione generata automaticamente">
            <a:extLst>
              <a:ext uri="{FF2B5EF4-FFF2-40B4-BE49-F238E27FC236}">
                <a16:creationId xmlns:a16="http://schemas.microsoft.com/office/drawing/2014/main" id="{1582BABD-E73D-2181-A004-49701FC4F9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89" t="22543" r="13246" b="7995"/>
          <a:stretch/>
        </p:blipFill>
        <p:spPr>
          <a:xfrm>
            <a:off x="195696" y="1370451"/>
            <a:ext cx="4014765" cy="3295405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C83E6892-3FEB-2232-542F-FEF964B7865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2302"/>
          <a:stretch>
            <a:fillRect/>
          </a:stretch>
        </p:blipFill>
        <p:spPr>
          <a:xfrm>
            <a:off x="4517131" y="1361130"/>
            <a:ext cx="4335003" cy="3295404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2193611-91B9-516D-A88E-42913927845F}"/>
              </a:ext>
            </a:extLst>
          </p:cNvPr>
          <p:cNvSpPr txBox="1"/>
          <p:nvPr/>
        </p:nvSpPr>
        <p:spPr>
          <a:xfrm>
            <a:off x="195696" y="1378317"/>
            <a:ext cx="2539658" cy="707886"/>
          </a:xfrm>
          <a:prstGeom prst="rect">
            <a:avLst/>
          </a:prstGeom>
          <a:solidFill>
            <a:schemeClr val="accent6">
              <a:lumMod val="60000"/>
              <a:lumOff val="40000"/>
              <a:alpha val="4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4000" b="1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INVERNO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54E928B-0E21-28D9-93D8-C70D3E0CF324}"/>
              </a:ext>
            </a:extLst>
          </p:cNvPr>
          <p:cNvSpPr txBox="1"/>
          <p:nvPr/>
        </p:nvSpPr>
        <p:spPr>
          <a:xfrm>
            <a:off x="4517131" y="1369410"/>
            <a:ext cx="2616585" cy="70788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4000" b="1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ESTATE</a:t>
            </a:r>
          </a:p>
        </p:txBody>
      </p:sp>
      <p:sp>
        <p:nvSpPr>
          <p:cNvPr id="14" name="Titolo 6">
            <a:extLst>
              <a:ext uri="{FF2B5EF4-FFF2-40B4-BE49-F238E27FC236}">
                <a16:creationId xmlns:a16="http://schemas.microsoft.com/office/drawing/2014/main" id="{A16D009F-764F-EADE-FF2C-E5D12FEABC06}"/>
              </a:ext>
            </a:extLst>
          </p:cNvPr>
          <p:cNvSpPr txBox="1">
            <a:spLocks/>
          </p:cNvSpPr>
          <p:nvPr/>
        </p:nvSpPr>
        <p:spPr>
          <a:xfrm>
            <a:off x="2094535" y="-22418"/>
            <a:ext cx="4497098" cy="632689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000" b="1" kern="1200">
                <a:solidFill>
                  <a:srgbClr val="3B6E7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it-IT" sz="3200" dirty="0"/>
              <a:t>ANIMALI SOCIALI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290C6786-ED95-224D-3D95-1C9A8E1922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4499" y="3594777"/>
            <a:ext cx="777635" cy="1146937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6495B781-61EA-95F0-CC66-5F9CAA6927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8855" y="3594778"/>
            <a:ext cx="741606" cy="114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057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9A4F4-21B3-528C-FB65-186182E0B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40E287B-B721-9AD8-A8B7-C50AE735C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4</a:t>
            </a:fld>
            <a:endParaRPr lang="it-IT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2566AC9-0CE9-4A16-5613-D6DC72EBA31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it-IT" dirty="0"/>
              <a:t>GG/MM/AAAA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AA6AE30-E994-B072-BDDB-681C737B0D4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dirty="0"/>
              <a:t>Corso Base Chirotteri e Speleologia</a:t>
            </a:r>
          </a:p>
        </p:txBody>
      </p:sp>
      <p:pic>
        <p:nvPicPr>
          <p:cNvPr id="20" name="Picture 1">
            <a:extLst>
              <a:ext uri="{FF2B5EF4-FFF2-40B4-BE49-F238E27FC236}">
                <a16:creationId xmlns:a16="http://schemas.microsoft.com/office/drawing/2014/main" id="{EC5F1AA6-B797-BCA4-7587-4AD7F067EC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"/>
          <a:stretch>
            <a:fillRect/>
          </a:stretch>
        </p:blipFill>
        <p:spPr bwMode="auto">
          <a:xfrm>
            <a:off x="4841892" y="481941"/>
            <a:ext cx="4297508" cy="4040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779138FE-E7F4-8C38-14C5-A9052D6607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0530" y="1100303"/>
            <a:ext cx="4578199" cy="3123878"/>
          </a:xfrm>
        </p:spPr>
        <p:txBody>
          <a:bodyPr/>
          <a:lstStyle/>
          <a:p>
            <a:r>
              <a:rPr lang="it-IT" sz="1800" b="1" dirty="0"/>
              <a:t>Ibernazione </a:t>
            </a:r>
            <a:r>
              <a:rPr lang="it-IT" sz="1800" dirty="0"/>
              <a:t>(o letargo) per fronteggiare la scarsa presenza di cibo (artropodi)</a:t>
            </a:r>
          </a:p>
          <a:p>
            <a:r>
              <a:rPr lang="it-IT" sz="1800" dirty="0"/>
              <a:t>Funzioni fisiologiche ridotte al minimo per 3-4 mesi</a:t>
            </a:r>
          </a:p>
          <a:p>
            <a:r>
              <a:rPr lang="it-IT" sz="1800" i="1" dirty="0" err="1"/>
              <a:t>Hibernacula</a:t>
            </a:r>
            <a:r>
              <a:rPr lang="it-IT" sz="1800" dirty="0"/>
              <a:t> frequentati da </a:t>
            </a:r>
            <a:r>
              <a:rPr lang="it-IT" sz="1800" b="1" dirty="0"/>
              <a:t>più specie </a:t>
            </a:r>
            <a:r>
              <a:rPr lang="it-IT" sz="1800" dirty="0"/>
              <a:t>e spesso </a:t>
            </a:r>
            <a:r>
              <a:rPr lang="it-IT" sz="1800" b="1" dirty="0"/>
              <a:t>colonie molto numerose</a:t>
            </a:r>
          </a:p>
          <a:p>
            <a:endParaRPr lang="it-IT" sz="1800" dirty="0">
              <a:highlight>
                <a:srgbClr val="FFFF00"/>
              </a:highlight>
            </a:endParaRPr>
          </a:p>
        </p:txBody>
      </p:sp>
      <p:sp>
        <p:nvSpPr>
          <p:cNvPr id="15" name="Segnaposto testo 7">
            <a:extLst>
              <a:ext uri="{FF2B5EF4-FFF2-40B4-BE49-F238E27FC236}">
                <a16:creationId xmlns:a16="http://schemas.microsoft.com/office/drawing/2014/main" id="{CA5B362E-D6EB-2B54-310C-9C8A324636B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0368" y="649110"/>
            <a:ext cx="4006251" cy="398463"/>
          </a:xfrm>
        </p:spPr>
        <p:txBody>
          <a:bodyPr/>
          <a:lstStyle/>
          <a:p>
            <a:r>
              <a:rPr lang="it-IT" sz="1800" b="1" dirty="0"/>
              <a:t>INVERNO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98D5703C-5791-07CB-9EF0-8C2C4A90631F}"/>
              </a:ext>
            </a:extLst>
          </p:cNvPr>
          <p:cNvSpPr txBox="1"/>
          <p:nvPr/>
        </p:nvSpPr>
        <p:spPr>
          <a:xfrm>
            <a:off x="67270" y="3272245"/>
            <a:ext cx="4972836" cy="13086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2000"/>
              </a:lnSpc>
              <a:spcBef>
                <a:spcPct val="0"/>
              </a:spcBef>
            </a:pPr>
            <a:r>
              <a:rPr lang="it-IT" sz="2600" b="1" dirty="0">
                <a:solidFill>
                  <a:srgbClr val="FF0000"/>
                </a:solidFill>
                <a:latin typeface="Chelsea Market" panose="020B0604020202020204" charset="0"/>
              </a:rPr>
              <a:t>FASE MOLTO DELICATA, NON</a:t>
            </a:r>
          </a:p>
          <a:p>
            <a:pPr algn="ctr">
              <a:lnSpc>
                <a:spcPct val="102000"/>
              </a:lnSpc>
              <a:spcBef>
                <a:spcPct val="0"/>
              </a:spcBef>
            </a:pPr>
            <a:r>
              <a:rPr lang="it-IT" sz="2600" b="1" dirty="0">
                <a:solidFill>
                  <a:srgbClr val="FF0000"/>
                </a:solidFill>
                <a:latin typeface="Chelsea Market" panose="020B0604020202020204" charset="0"/>
              </a:rPr>
              <a:t>DISTURBARE!</a:t>
            </a:r>
          </a:p>
          <a:p>
            <a:endParaRPr lang="it-IT" sz="2600" b="1" dirty="0" err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9" name="Titolo 6">
            <a:extLst>
              <a:ext uri="{FF2B5EF4-FFF2-40B4-BE49-F238E27FC236}">
                <a16:creationId xmlns:a16="http://schemas.microsoft.com/office/drawing/2014/main" id="{769B91A7-2592-FE26-33E2-18F894CAA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761" y="-61404"/>
            <a:ext cx="4024858" cy="815789"/>
          </a:xfrm>
        </p:spPr>
        <p:txBody>
          <a:bodyPr>
            <a:normAutofit fontScale="90000"/>
          </a:bodyPr>
          <a:lstStyle/>
          <a:p>
            <a:r>
              <a:rPr lang="it-IT" sz="3600" dirty="0"/>
              <a:t>CICLO BIOLOGICO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F12880D3-D5A6-9047-DAD7-C3435AD329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2534" y="481897"/>
            <a:ext cx="1060746" cy="1093658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it-IT" altLang="it-IT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64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A42EF-DF2E-87F4-F859-89217C39A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26F1936E-70B8-8A6B-7313-D3ACEC0A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noProof="0" smtClean="0"/>
              <a:pPr/>
              <a:t>5</a:t>
            </a:fld>
            <a:endParaRPr lang="it-IT" noProof="0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D30A11D-9202-7780-9362-72FF27863E5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it-IT" noProof="0" dirty="0"/>
              <a:t>GG/MM/AAAA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A3E5FAD-D663-8DFA-D927-1F1E2142E4E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noProof="0" dirty="0"/>
              <a:t>Corso Base Chirotteri e Speleologia</a:t>
            </a:r>
          </a:p>
        </p:txBody>
      </p:sp>
      <p:sp>
        <p:nvSpPr>
          <p:cNvPr id="15" name="Segnaposto testo 7">
            <a:extLst>
              <a:ext uri="{FF2B5EF4-FFF2-40B4-BE49-F238E27FC236}">
                <a16:creationId xmlns:a16="http://schemas.microsoft.com/office/drawing/2014/main" id="{788DB42F-D332-34FE-B68F-BB6FADA9063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0368" y="649110"/>
            <a:ext cx="4884350" cy="398463"/>
          </a:xfrm>
        </p:spPr>
        <p:txBody>
          <a:bodyPr/>
          <a:lstStyle/>
          <a:p>
            <a:r>
              <a:rPr lang="it-IT" sz="1800" b="1" noProof="0" dirty="0"/>
              <a:t>Il disturbo del letargo: un rischio invisibile</a:t>
            </a:r>
            <a:endParaRPr lang="it-IT" sz="1800" noProof="0" dirty="0"/>
          </a:p>
        </p:txBody>
      </p:sp>
      <p:sp>
        <p:nvSpPr>
          <p:cNvPr id="19" name="Titolo 6">
            <a:extLst>
              <a:ext uri="{FF2B5EF4-FFF2-40B4-BE49-F238E27FC236}">
                <a16:creationId xmlns:a16="http://schemas.microsoft.com/office/drawing/2014/main" id="{FA5A9E3F-2BEF-0016-6FD1-872DB5304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761" y="-61404"/>
            <a:ext cx="4024858" cy="815789"/>
          </a:xfrm>
        </p:spPr>
        <p:txBody>
          <a:bodyPr>
            <a:normAutofit fontScale="90000"/>
          </a:bodyPr>
          <a:lstStyle/>
          <a:p>
            <a:r>
              <a:rPr lang="it-IT" sz="3600" noProof="0" dirty="0"/>
              <a:t>CICLO BIOLOGICO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851B406-DBAE-BEBF-968E-B950D04B79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783"/>
          <a:stretch>
            <a:fillRect/>
          </a:stretch>
        </p:blipFill>
        <p:spPr>
          <a:xfrm>
            <a:off x="6595203" y="293900"/>
            <a:ext cx="2548797" cy="4144634"/>
          </a:xfrm>
          <a:prstGeom prst="rect">
            <a:avLst/>
          </a:prstGeom>
        </p:spPr>
      </p:pic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EEAB80FB-310C-BBA3-BF34-AC06AE44FD2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8366" y="1145018"/>
            <a:ext cx="6644462" cy="377932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it-IT" sz="1800" noProof="0" dirty="0"/>
              <a:t>Il </a:t>
            </a:r>
            <a:r>
              <a:rPr lang="it-IT" sz="1800" b="1" noProof="0" dirty="0"/>
              <a:t>risveglio forzato</a:t>
            </a:r>
            <a:r>
              <a:rPr lang="it-IT" sz="1800" noProof="0" dirty="0"/>
              <a:t> provoca un </a:t>
            </a:r>
            <a:r>
              <a:rPr lang="it-IT" sz="1800" b="1" noProof="0" dirty="0"/>
              <a:t>forte dispendio energetico</a:t>
            </a:r>
            <a:endParaRPr lang="it-IT" sz="1800" noProof="0" dirty="0"/>
          </a:p>
          <a:p>
            <a:pPr>
              <a:spcAft>
                <a:spcPts val="600"/>
              </a:spcAft>
            </a:pPr>
            <a:r>
              <a:rPr lang="it-IT" sz="1800" noProof="0" dirty="0"/>
              <a:t>Gli animali </a:t>
            </a:r>
            <a:r>
              <a:rPr lang="it-IT" sz="1800" b="1" noProof="0" dirty="0"/>
              <a:t>consumano le riserve</a:t>
            </a:r>
            <a:r>
              <a:rPr lang="it-IT" sz="1800" noProof="0" dirty="0"/>
              <a:t> necessarie per superare l’inverno e non riescono a sopravvivere</a:t>
            </a:r>
          </a:p>
          <a:p>
            <a:pPr>
              <a:spcAft>
                <a:spcPts val="600"/>
              </a:spcAft>
            </a:pPr>
            <a:r>
              <a:rPr lang="it-IT" sz="1800" noProof="0" dirty="0"/>
              <a:t>Il </a:t>
            </a:r>
            <a:r>
              <a:rPr lang="it-IT" sz="1800" b="1" noProof="0" dirty="0"/>
              <a:t>risveglio può avvenire fino a due ore dopo</a:t>
            </a:r>
            <a:r>
              <a:rPr lang="it-IT" sz="1800" noProof="0" dirty="0"/>
              <a:t> la nostra visita</a:t>
            </a:r>
          </a:p>
          <a:p>
            <a:pPr>
              <a:spcAft>
                <a:spcPts val="600"/>
              </a:spcAft>
            </a:pPr>
            <a:r>
              <a:rPr lang="it-IT" sz="1800" noProof="0" dirty="0"/>
              <a:t>Il disturbo agisce </a:t>
            </a:r>
            <a:r>
              <a:rPr lang="it-IT" sz="1800" b="1" noProof="0" dirty="0"/>
              <a:t>anche quando non ce ne accorgiamo:</a:t>
            </a:r>
            <a:endParaRPr lang="it-IT" sz="1800" noProof="0" dirty="0"/>
          </a:p>
          <a:p>
            <a:pPr>
              <a:spcAft>
                <a:spcPts val="600"/>
              </a:spcAft>
            </a:pPr>
            <a:r>
              <a:rPr lang="it-IT" sz="1800" noProof="0" dirty="0"/>
              <a:t>Il solo </a:t>
            </a:r>
            <a:r>
              <a:rPr lang="it-IT" sz="1800" b="1" noProof="0" dirty="0"/>
              <a:t>calore corporeo</a:t>
            </a:r>
            <a:r>
              <a:rPr lang="it-IT" sz="1800" noProof="0" dirty="0"/>
              <a:t> e l’</a:t>
            </a:r>
            <a:r>
              <a:rPr lang="it-IT" sz="1800" b="1" noProof="0" dirty="0"/>
              <a:t>aumento della temperatura</a:t>
            </a:r>
            <a:r>
              <a:rPr lang="it-IT" sz="1800" noProof="0" dirty="0"/>
              <a:t> ambientale possono </a:t>
            </a:r>
            <a:r>
              <a:rPr lang="it-IT" sz="1800" b="1" noProof="0" dirty="0"/>
              <a:t>interrompere il torpore</a:t>
            </a:r>
            <a:endParaRPr lang="it-IT" sz="1800" noProof="0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81CB203-7C8A-6918-5147-93B0C1F8BC18}"/>
              </a:ext>
            </a:extLst>
          </p:cNvPr>
          <p:cNvSpPr txBox="1"/>
          <p:nvPr/>
        </p:nvSpPr>
        <p:spPr>
          <a:xfrm>
            <a:off x="6512483" y="3027221"/>
            <a:ext cx="2638498" cy="1077218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1" noProof="0" dirty="0">
                <a:solidFill>
                  <a:srgbClr val="FFFFFF"/>
                </a:solidFill>
                <a:latin typeface="+mj-lt"/>
              </a:rPr>
              <a:t>NON si deve MAI sostare per più di qualche secondo in prossimità di animali in ibernazione</a:t>
            </a:r>
            <a:endParaRPr lang="it-IT" sz="1600" noProof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43735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A60C617-1717-3E41-950B-ADDE56CF70A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25C678E-4F8A-3F41-9C87-B58FCDFA0442}" type="slidenum">
              <a:rPr lang="it-IT" noProof="0" smtClean="0"/>
              <a:pPr/>
              <a:t>6</a:t>
            </a:fld>
            <a:endParaRPr lang="it-IT" noProof="0" dirty="0"/>
          </a:p>
        </p:txBody>
      </p:sp>
      <p:pic>
        <p:nvPicPr>
          <p:cNvPr id="33" name="Segnaposto immagine 32">
            <a:extLst>
              <a:ext uri="{FF2B5EF4-FFF2-40B4-BE49-F238E27FC236}">
                <a16:creationId xmlns:a16="http://schemas.microsoft.com/office/drawing/2014/main" id="{2FBE0883-C69E-5A5A-D48E-99D65C0DB6F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1168" b="11168"/>
          <a:stretch>
            <a:fillRect/>
          </a:stretch>
        </p:blipFill>
        <p:spPr/>
      </p:pic>
      <p:sp>
        <p:nvSpPr>
          <p:cNvPr id="9" name="Segnaposto data 4">
            <a:extLst>
              <a:ext uri="{FF2B5EF4-FFF2-40B4-BE49-F238E27FC236}">
                <a16:creationId xmlns:a16="http://schemas.microsoft.com/office/drawing/2014/main" id="{6ADA3971-C503-B9A7-B112-A3ECBD7B4FEB}"/>
              </a:ext>
            </a:extLst>
          </p:cNvPr>
          <p:cNvSpPr txBox="1">
            <a:spLocks/>
          </p:cNvSpPr>
          <p:nvPr/>
        </p:nvSpPr>
        <p:spPr>
          <a:xfrm>
            <a:off x="2822308" y="482689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l" defTabSz="457200" rtl="0" eaLnBrk="1" latinLnBrk="0" hangingPunct="1">
              <a:defRPr sz="675" b="1" kern="1200">
                <a:solidFill>
                  <a:srgbClr val="343433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b="0" noProof="0" dirty="0"/>
              <a:t>GG/MM/AAAA</a:t>
            </a:r>
          </a:p>
        </p:txBody>
      </p:sp>
      <p:sp>
        <p:nvSpPr>
          <p:cNvPr id="10" name="Segnaposto piè di pagina 5">
            <a:extLst>
              <a:ext uri="{FF2B5EF4-FFF2-40B4-BE49-F238E27FC236}">
                <a16:creationId xmlns:a16="http://schemas.microsoft.com/office/drawing/2014/main" id="{80ECE01F-F6DD-6E8E-BC22-4BE991873F63}"/>
              </a:ext>
            </a:extLst>
          </p:cNvPr>
          <p:cNvSpPr txBox="1">
            <a:spLocks/>
          </p:cNvSpPr>
          <p:nvPr/>
        </p:nvSpPr>
        <p:spPr>
          <a:xfrm>
            <a:off x="4955908" y="4843644"/>
            <a:ext cx="2880000" cy="273844"/>
          </a:xfrm>
          <a:prstGeom prst="rect">
            <a:avLst/>
          </a:prstGeom>
        </p:spPr>
        <p:txBody>
          <a:bodyPr vert="horz" lIns="91440" tIns="0" rIns="0" bIns="45720" rtlCol="0" anchor="ctr"/>
          <a:lstStyle>
            <a:defPPr>
              <a:defRPr lang="it-IT"/>
            </a:defPPr>
            <a:lvl1pPr marL="0" algn="r" defTabSz="457200" rtl="0" eaLnBrk="1" latinLnBrk="0" hangingPunct="1">
              <a:defRPr sz="675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b="1" noProof="0" dirty="0"/>
              <a:t>Corso Base Chirotteri e Speleologia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D63A159-BCC6-B2CD-73CA-9D33CE1D1546}"/>
              </a:ext>
            </a:extLst>
          </p:cNvPr>
          <p:cNvSpPr txBox="1"/>
          <p:nvPr/>
        </p:nvSpPr>
        <p:spPr>
          <a:xfrm>
            <a:off x="0" y="3724120"/>
            <a:ext cx="9144000" cy="923330"/>
          </a:xfrm>
          <a:prstGeom prst="rect">
            <a:avLst/>
          </a:prstGeom>
          <a:solidFill>
            <a:schemeClr val="bg1">
              <a:alpha val="56000"/>
            </a:schemeClr>
          </a:solidFill>
          <a:ln w="19050">
            <a:solidFill>
              <a:schemeClr val="tx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noProof="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In inverno alcune specie tendono a formare colonie molto numerose, un disturbo importante in questo contesto può compromettere la sopravvivenza di un’intera popolazione o specie presente su un vasto territorio</a:t>
            </a:r>
            <a:endParaRPr lang="it-IT" noProof="0" dirty="0">
              <a:solidFill>
                <a:schemeClr val="tx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27D9CE7-945A-E214-9629-4B58AE10A8CD}"/>
              </a:ext>
            </a:extLst>
          </p:cNvPr>
          <p:cNvSpPr txBox="1"/>
          <p:nvPr/>
        </p:nvSpPr>
        <p:spPr>
          <a:xfrm>
            <a:off x="4754657" y="8680"/>
            <a:ext cx="4389343" cy="338554"/>
          </a:xfrm>
          <a:prstGeom prst="rect">
            <a:avLst/>
          </a:prstGeom>
          <a:solidFill>
            <a:schemeClr val="bg1">
              <a:alpha val="45000"/>
            </a:schemeClr>
          </a:solidFill>
        </p:spPr>
        <p:txBody>
          <a:bodyPr wrap="none" rtlCol="0">
            <a:spAutoFit/>
          </a:bodyPr>
          <a:lstStyle/>
          <a:p>
            <a:r>
              <a:rPr lang="it-IT" sz="160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Colonia di </a:t>
            </a:r>
            <a:r>
              <a:rPr lang="it-IT" sz="1600" dirty="0" err="1">
                <a:solidFill>
                  <a:schemeClr val="tx1">
                    <a:lumMod val="50000"/>
                  </a:schemeClr>
                </a:solidFill>
                <a:latin typeface="+mj-lt"/>
              </a:rPr>
              <a:t>Miniottero</a:t>
            </a:r>
            <a:r>
              <a:rPr lang="it-IT" sz="160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 - </a:t>
            </a:r>
            <a:r>
              <a:rPr lang="it-IT" sz="1600" i="1" dirty="0" err="1">
                <a:solidFill>
                  <a:schemeClr val="tx1">
                    <a:lumMod val="50000"/>
                  </a:schemeClr>
                </a:solidFill>
                <a:latin typeface="+mj-lt"/>
              </a:rPr>
              <a:t>Miniopterus</a:t>
            </a:r>
            <a:r>
              <a:rPr lang="it-IT" sz="1600" i="1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 </a:t>
            </a:r>
            <a:r>
              <a:rPr lang="it-IT" sz="1600" i="1" dirty="0" err="1">
                <a:solidFill>
                  <a:schemeClr val="tx1">
                    <a:lumMod val="50000"/>
                  </a:schemeClr>
                </a:solidFill>
                <a:latin typeface="+mj-lt"/>
              </a:rPr>
              <a:t>schreibersii</a:t>
            </a:r>
            <a:endParaRPr lang="it-IT" sz="1600" i="1" dirty="0">
              <a:solidFill>
                <a:schemeClr val="tx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31030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AB4EE-77AC-6790-7430-8461CA9F5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7C70D09-1E4B-39F6-C377-0FF4E1E0DFB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7</a:t>
            </a:fld>
            <a:endParaRPr lang="it-IT" dirty="0"/>
          </a:p>
        </p:txBody>
      </p:sp>
      <p:sp>
        <p:nvSpPr>
          <p:cNvPr id="6" name="Segnaposto immagine 5">
            <a:extLst>
              <a:ext uri="{FF2B5EF4-FFF2-40B4-BE49-F238E27FC236}">
                <a16:creationId xmlns:a16="http://schemas.microsoft.com/office/drawing/2014/main" id="{22FCFABD-8B04-E9B3-6005-E2616D2054B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8" name="Picture 23" descr="Grotta discendente grigia">
            <a:extLst>
              <a:ext uri="{FF2B5EF4-FFF2-40B4-BE49-F238E27FC236}">
                <a16:creationId xmlns:a16="http://schemas.microsoft.com/office/drawing/2014/main" id="{56B7E4F5-167F-50E6-A90B-4CAC46421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9144000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1">
            <a:extLst>
              <a:ext uri="{FF2B5EF4-FFF2-40B4-BE49-F238E27FC236}">
                <a16:creationId xmlns:a16="http://schemas.microsoft.com/office/drawing/2014/main" id="{3AA89DA0-9511-A3ED-0EB8-0004EBFF6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0496" y="271030"/>
            <a:ext cx="7073468" cy="123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742950" indent="-285750"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1143000" indent="-228600"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600200" indent="-228600"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2057400" indent="-228600"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514600" indent="-228600" algn="l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971800" indent="-228600" algn="l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429000" indent="-228600" algn="l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886200" indent="-228600" algn="l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just" eaLnBrk="1" hangingPunct="1"/>
            <a:r>
              <a:rPr lang="it-IT" altLang="it-IT" sz="2000" dirty="0"/>
              <a:t>Rifugi </a:t>
            </a:r>
            <a:r>
              <a:rPr lang="it-IT" altLang="it-IT" sz="2000" b="1" u="sng" dirty="0"/>
              <a:t>freddi e umidi</a:t>
            </a:r>
            <a:r>
              <a:rPr lang="it-IT" altLang="it-IT" sz="2000" dirty="0"/>
              <a:t> per il letargo invernale. Cavità di alta montagna, </a:t>
            </a:r>
            <a:r>
              <a:rPr lang="it-IT" altLang="it-IT" sz="2000" b="1" u="sng" dirty="0"/>
              <a:t>grotte discendenti</a:t>
            </a:r>
            <a:r>
              <a:rPr lang="it-IT" altLang="it-IT" sz="2000" b="1" dirty="0"/>
              <a:t> </a:t>
            </a:r>
            <a:r>
              <a:rPr lang="it-IT" altLang="it-IT" sz="2000" dirty="0"/>
              <a:t>o con forti correnti d’aria, come gli ingressi bassi delle miniere. </a:t>
            </a:r>
          </a:p>
          <a:p>
            <a:pPr algn="just" eaLnBrk="1" hangingPunct="1"/>
            <a:endParaRPr lang="it-IT" altLang="it-IT" sz="2000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78ABECA0-C533-95A5-262B-8400DBEA47A2}"/>
              </a:ext>
            </a:extLst>
          </p:cNvPr>
          <p:cNvSpPr txBox="1"/>
          <p:nvPr/>
        </p:nvSpPr>
        <p:spPr>
          <a:xfrm>
            <a:off x="1513660" y="2897114"/>
            <a:ext cx="17443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chemeClr val="bg1"/>
                </a:solidFill>
                <a:latin typeface="+mj-lt"/>
              </a:rPr>
              <a:t>+ 2 /+10 °C</a:t>
            </a:r>
          </a:p>
        </p:txBody>
      </p:sp>
      <p:sp>
        <p:nvSpPr>
          <p:cNvPr id="2" name="Segnaposto data 4">
            <a:extLst>
              <a:ext uri="{FF2B5EF4-FFF2-40B4-BE49-F238E27FC236}">
                <a16:creationId xmlns:a16="http://schemas.microsoft.com/office/drawing/2014/main" id="{75496B2B-D2A9-C1A8-0AFF-F1437EE52AD5}"/>
              </a:ext>
            </a:extLst>
          </p:cNvPr>
          <p:cNvSpPr txBox="1">
            <a:spLocks/>
          </p:cNvSpPr>
          <p:nvPr/>
        </p:nvSpPr>
        <p:spPr>
          <a:xfrm>
            <a:off x="2822308" y="482689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l" defTabSz="457200" rtl="0" eaLnBrk="1" latinLnBrk="0" hangingPunct="1">
              <a:defRPr sz="675" b="1" kern="1200">
                <a:solidFill>
                  <a:srgbClr val="343433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b="0" noProof="0" dirty="0"/>
              <a:t>GG/MM/AAAA</a:t>
            </a:r>
          </a:p>
        </p:txBody>
      </p:sp>
      <p:sp>
        <p:nvSpPr>
          <p:cNvPr id="10" name="Segnaposto piè di pagina 5">
            <a:extLst>
              <a:ext uri="{FF2B5EF4-FFF2-40B4-BE49-F238E27FC236}">
                <a16:creationId xmlns:a16="http://schemas.microsoft.com/office/drawing/2014/main" id="{14740C02-2265-D000-5882-2F110C22CDF5}"/>
              </a:ext>
            </a:extLst>
          </p:cNvPr>
          <p:cNvSpPr txBox="1">
            <a:spLocks/>
          </p:cNvSpPr>
          <p:nvPr/>
        </p:nvSpPr>
        <p:spPr>
          <a:xfrm>
            <a:off x="4955908" y="4836556"/>
            <a:ext cx="2880000" cy="273844"/>
          </a:xfrm>
          <a:prstGeom prst="rect">
            <a:avLst/>
          </a:prstGeom>
        </p:spPr>
        <p:txBody>
          <a:bodyPr vert="horz" lIns="91440" tIns="0" rIns="0" bIns="45720" rtlCol="0" anchor="ctr"/>
          <a:lstStyle>
            <a:defPPr>
              <a:defRPr lang="it-IT"/>
            </a:defPPr>
            <a:lvl1pPr marL="0" algn="r" defTabSz="457200" rtl="0" eaLnBrk="1" latinLnBrk="0" hangingPunct="1">
              <a:defRPr sz="675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b="1" noProof="0" dirty="0"/>
              <a:t>Corso Base Chirotteri e Speleologia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98B7B2EE-CAC2-CB80-B817-D9E7799717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2779" y="1770656"/>
            <a:ext cx="1744388" cy="269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8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DDE9D-2984-F8D5-4469-9A41765D5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0767E96-25BD-B955-B46C-FCF4177CD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8</a:t>
            </a:fld>
            <a:endParaRPr lang="it-IT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7AAB478-221F-1C2A-B616-77D59827B30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it-IT" dirty="0"/>
              <a:t>GG/MM/AAAA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81464BD-6724-B35A-864E-6A6EDC8DEF4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dirty="0"/>
              <a:t>Corso Base Chirotteri e Speleologia</a:t>
            </a:r>
          </a:p>
        </p:txBody>
      </p:sp>
      <p:pic>
        <p:nvPicPr>
          <p:cNvPr id="20" name="Picture 1">
            <a:extLst>
              <a:ext uri="{FF2B5EF4-FFF2-40B4-BE49-F238E27FC236}">
                <a16:creationId xmlns:a16="http://schemas.microsoft.com/office/drawing/2014/main" id="{C42C7FD3-E507-A26C-E6F4-00B45916FC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"/>
          <a:stretch>
            <a:fillRect/>
          </a:stretch>
        </p:blipFill>
        <p:spPr bwMode="auto">
          <a:xfrm>
            <a:off x="5037478" y="481941"/>
            <a:ext cx="4101922" cy="3856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BE92E881-3491-B34E-2687-6AA17ED0D8A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2952" y="1100303"/>
            <a:ext cx="4705628" cy="3123878"/>
          </a:xfrm>
        </p:spPr>
        <p:txBody>
          <a:bodyPr/>
          <a:lstStyle/>
          <a:p>
            <a:r>
              <a:rPr lang="it-IT" sz="1800" dirty="0"/>
              <a:t>Periodo dei </a:t>
            </a:r>
            <a:r>
              <a:rPr lang="it-IT" sz="1800" b="1" dirty="0"/>
              <a:t>parti</a:t>
            </a:r>
            <a:endParaRPr lang="it-IT" sz="1800" dirty="0"/>
          </a:p>
          <a:p>
            <a:r>
              <a:rPr lang="it-IT" sz="1800" dirty="0"/>
              <a:t>Le femmine formano colonie chiamate </a:t>
            </a:r>
            <a:r>
              <a:rPr lang="it-IT" sz="1800" b="1" i="1" dirty="0"/>
              <a:t>nursery</a:t>
            </a:r>
            <a:r>
              <a:rPr lang="it-IT" sz="1800" dirty="0"/>
              <a:t>, i cuccioli partoriti saranno seguiti fino all’involo e allo svezzamento</a:t>
            </a:r>
          </a:p>
          <a:p>
            <a:r>
              <a:rPr lang="it-IT" sz="1800" dirty="0"/>
              <a:t>Le colonie sono per lo più </a:t>
            </a:r>
            <a:r>
              <a:rPr lang="it-IT" sz="1800" b="1" dirty="0"/>
              <a:t>monospecifiche</a:t>
            </a:r>
          </a:p>
          <a:p>
            <a:endParaRPr lang="it-IT" sz="1800" dirty="0">
              <a:highlight>
                <a:srgbClr val="FFFF00"/>
              </a:highlight>
            </a:endParaRPr>
          </a:p>
        </p:txBody>
      </p:sp>
      <p:sp>
        <p:nvSpPr>
          <p:cNvPr id="15" name="Segnaposto testo 7">
            <a:extLst>
              <a:ext uri="{FF2B5EF4-FFF2-40B4-BE49-F238E27FC236}">
                <a16:creationId xmlns:a16="http://schemas.microsoft.com/office/drawing/2014/main" id="{01DF7000-1AD0-965E-B640-974C9A8E282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0368" y="649110"/>
            <a:ext cx="4006251" cy="398463"/>
          </a:xfrm>
        </p:spPr>
        <p:txBody>
          <a:bodyPr/>
          <a:lstStyle/>
          <a:p>
            <a:r>
              <a:rPr lang="it-IT" sz="1800" b="1" dirty="0"/>
              <a:t>ESTATE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859F8E65-87DA-82D5-BAF9-386903E972C9}"/>
              </a:ext>
            </a:extLst>
          </p:cNvPr>
          <p:cNvSpPr txBox="1"/>
          <p:nvPr/>
        </p:nvSpPr>
        <p:spPr>
          <a:xfrm>
            <a:off x="505609" y="3123360"/>
            <a:ext cx="3975768" cy="14021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2000"/>
              </a:lnSpc>
              <a:spcBef>
                <a:spcPct val="0"/>
              </a:spcBef>
            </a:pPr>
            <a:r>
              <a:rPr lang="it-IT" sz="2800" b="1" dirty="0">
                <a:solidFill>
                  <a:srgbClr val="FF0000"/>
                </a:solidFill>
                <a:latin typeface="Chelsea Market" panose="020B0604020202020204" charset="0"/>
              </a:rPr>
              <a:t>FASE DELICATA, NON</a:t>
            </a:r>
          </a:p>
          <a:p>
            <a:pPr algn="ctr">
              <a:lnSpc>
                <a:spcPct val="102000"/>
              </a:lnSpc>
              <a:spcBef>
                <a:spcPct val="0"/>
              </a:spcBef>
            </a:pPr>
            <a:r>
              <a:rPr lang="it-IT" sz="2800" b="1" dirty="0">
                <a:solidFill>
                  <a:srgbClr val="FF0000"/>
                </a:solidFill>
                <a:latin typeface="Chelsea Market" panose="020B0604020202020204" charset="0"/>
              </a:rPr>
              <a:t>DISTURBARE!</a:t>
            </a:r>
          </a:p>
          <a:p>
            <a:endParaRPr lang="it-IT" sz="2800" b="1" dirty="0" err="1">
              <a:solidFill>
                <a:schemeClr val="tx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Titolo 6">
            <a:extLst>
              <a:ext uri="{FF2B5EF4-FFF2-40B4-BE49-F238E27FC236}">
                <a16:creationId xmlns:a16="http://schemas.microsoft.com/office/drawing/2014/main" id="{9F5DDFB6-3C65-023D-A1E4-0A54B9F73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761" y="-61404"/>
            <a:ext cx="4024858" cy="815789"/>
          </a:xfrm>
        </p:spPr>
        <p:txBody>
          <a:bodyPr>
            <a:normAutofit fontScale="90000"/>
          </a:bodyPr>
          <a:lstStyle/>
          <a:p>
            <a:r>
              <a:rPr lang="it-IT" sz="3600" dirty="0"/>
              <a:t>CICLO BIOLOGICO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A4B997FE-4C29-3A33-38AD-E6A44DFB3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5064" y="3244426"/>
            <a:ext cx="1060746" cy="1093658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it-IT" altLang="it-IT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171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14D3D-477F-AAE3-21CA-F32798AE6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083FC0C-4990-5B40-C501-9882E257D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9</a:t>
            </a:fld>
            <a:endParaRPr lang="it-IT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F8FC0AD-26DE-3B56-0AFC-4FE2057F176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it-IT" dirty="0"/>
              <a:t>GG/MM/AAAA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B61A26D-9B65-EDD8-FCFF-9E55D842D8D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dirty="0"/>
              <a:t>Corso Base Chirotteri e Speleologia</a:t>
            </a:r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D6CE9EBC-816A-C071-D1BC-C159D143DD8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84775" y="1281556"/>
            <a:ext cx="5790443" cy="312387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it-IT" sz="1800" dirty="0"/>
              <a:t>Le femmine gravide o in allattamento possono </a:t>
            </a:r>
            <a:r>
              <a:rPr lang="it-IT" sz="1800" b="1" dirty="0"/>
              <a:t>abbandonare il sito</a:t>
            </a:r>
          </a:p>
          <a:p>
            <a:pPr>
              <a:spcAft>
                <a:spcPts val="600"/>
              </a:spcAft>
            </a:pPr>
            <a:r>
              <a:rPr lang="it-IT" sz="1800" dirty="0"/>
              <a:t>Le colonie si spostano in </a:t>
            </a:r>
            <a:r>
              <a:rPr lang="it-IT" sz="1800" b="1" dirty="0"/>
              <a:t>rifugi</a:t>
            </a:r>
            <a:r>
              <a:rPr lang="it-IT" sz="1800" dirty="0"/>
              <a:t> alternativi </a:t>
            </a:r>
            <a:r>
              <a:rPr lang="it-IT" sz="1800" b="1" dirty="0"/>
              <a:t>non idonei</a:t>
            </a:r>
          </a:p>
          <a:p>
            <a:pPr>
              <a:spcAft>
                <a:spcPts val="600"/>
              </a:spcAft>
            </a:pPr>
            <a:r>
              <a:rPr lang="it-IT" sz="1800" dirty="0"/>
              <a:t>Parti in </a:t>
            </a:r>
            <a:r>
              <a:rPr lang="it-IT" sz="1800" b="1" dirty="0"/>
              <a:t>siti sub-ottimali </a:t>
            </a:r>
            <a:r>
              <a:rPr lang="it-IT" sz="1800" dirty="0"/>
              <a:t>(più freddi, instabili o esposti)</a:t>
            </a:r>
          </a:p>
          <a:p>
            <a:pPr>
              <a:spcAft>
                <a:spcPts val="600"/>
              </a:spcAft>
            </a:pPr>
            <a:r>
              <a:rPr lang="it-IT" sz="1800" b="1" dirty="0"/>
              <a:t>Riduzione della sopravvivenza </a:t>
            </a:r>
            <a:r>
              <a:rPr lang="it-IT" sz="1800" dirty="0"/>
              <a:t>dei piccoli</a:t>
            </a:r>
          </a:p>
          <a:p>
            <a:pPr>
              <a:spcAft>
                <a:spcPts val="600"/>
              </a:spcAft>
            </a:pPr>
            <a:r>
              <a:rPr lang="it-IT" sz="1800" b="1" dirty="0"/>
              <a:t>Possibile collasso della colonia </a:t>
            </a:r>
            <a:r>
              <a:rPr lang="it-IT" sz="1800" dirty="0"/>
              <a:t>se il disturbo si ripete</a:t>
            </a:r>
          </a:p>
          <a:p>
            <a:pPr>
              <a:spcAft>
                <a:spcPts val="600"/>
              </a:spcAft>
            </a:pPr>
            <a:endParaRPr lang="it-IT" sz="1800" dirty="0"/>
          </a:p>
        </p:txBody>
      </p:sp>
      <p:sp>
        <p:nvSpPr>
          <p:cNvPr id="15" name="Segnaposto testo 7">
            <a:extLst>
              <a:ext uri="{FF2B5EF4-FFF2-40B4-BE49-F238E27FC236}">
                <a16:creationId xmlns:a16="http://schemas.microsoft.com/office/drawing/2014/main" id="{A653DA64-5509-FD5F-95C7-F78A3D266E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1548" y="718842"/>
            <a:ext cx="7139215" cy="398463"/>
          </a:xfrm>
        </p:spPr>
        <p:txBody>
          <a:bodyPr/>
          <a:lstStyle/>
          <a:p>
            <a:r>
              <a:rPr lang="it-IT" sz="1800" b="1" dirty="0"/>
              <a:t>Disturbo estivo: un rischio per le colonie riproduttive</a:t>
            </a:r>
          </a:p>
          <a:p>
            <a:endParaRPr lang="it-IT" sz="1800" b="1" dirty="0"/>
          </a:p>
        </p:txBody>
      </p:sp>
      <p:sp>
        <p:nvSpPr>
          <p:cNvPr id="19" name="Titolo 6">
            <a:extLst>
              <a:ext uri="{FF2B5EF4-FFF2-40B4-BE49-F238E27FC236}">
                <a16:creationId xmlns:a16="http://schemas.microsoft.com/office/drawing/2014/main" id="{2752721C-ABCD-203B-AE02-0EB4469E7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548" y="-61404"/>
            <a:ext cx="4115071" cy="815789"/>
          </a:xfrm>
        </p:spPr>
        <p:txBody>
          <a:bodyPr>
            <a:normAutofit fontScale="90000"/>
          </a:bodyPr>
          <a:lstStyle/>
          <a:p>
            <a:r>
              <a:rPr lang="it-IT" sz="3600" dirty="0"/>
              <a:t>CICLO BIOLOGICO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1A98C68-E4EE-4E20-96DF-A9D798490F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624016">
            <a:off x="5227461" y="750321"/>
            <a:ext cx="4555743" cy="342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450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FA68E-D4B8-FC72-091F-685B93E88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D1093B-B6E2-BA93-84FF-A33B5A7D432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10</a:t>
            </a:fld>
            <a:endParaRPr lang="it-IT" dirty="0"/>
          </a:p>
        </p:txBody>
      </p:sp>
      <p:pic>
        <p:nvPicPr>
          <p:cNvPr id="8" name="Segnaposto immagine 7">
            <a:extLst>
              <a:ext uri="{FF2B5EF4-FFF2-40B4-BE49-F238E27FC236}">
                <a16:creationId xmlns:a16="http://schemas.microsoft.com/office/drawing/2014/main" id="{B663BED4-B624-32E8-976C-52649F0F065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4848" t="30467" b="11173"/>
          <a:stretch>
            <a:fillRect/>
          </a:stretch>
        </p:blipFill>
        <p:spPr>
          <a:xfrm>
            <a:off x="0" y="0"/>
            <a:ext cx="9143999" cy="4733924"/>
          </a:xfr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C902069C-C8DE-BCE1-F560-5FC895922835}"/>
              </a:ext>
            </a:extLst>
          </p:cNvPr>
          <p:cNvSpPr txBox="1"/>
          <p:nvPr/>
        </p:nvSpPr>
        <p:spPr>
          <a:xfrm>
            <a:off x="6922422" y="4479201"/>
            <a:ext cx="278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bg1"/>
                </a:solidFill>
                <a:latin typeface="+mj-lt"/>
              </a:rPr>
              <a:t>Foto di Massimo Bertozzi</a:t>
            </a:r>
          </a:p>
        </p:txBody>
      </p:sp>
      <p:sp>
        <p:nvSpPr>
          <p:cNvPr id="2" name="Ovale 1">
            <a:extLst>
              <a:ext uri="{FF2B5EF4-FFF2-40B4-BE49-F238E27FC236}">
                <a16:creationId xmlns:a16="http://schemas.microsoft.com/office/drawing/2014/main" id="{8278D565-8138-00FE-AA07-E80886536F8F}"/>
              </a:ext>
            </a:extLst>
          </p:cNvPr>
          <p:cNvSpPr/>
          <p:nvPr/>
        </p:nvSpPr>
        <p:spPr>
          <a:xfrm>
            <a:off x="1440872" y="66354"/>
            <a:ext cx="3470563" cy="3609109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A44428DC-EA90-28D5-A5B4-24FBF2A0596D}"/>
              </a:ext>
            </a:extLst>
          </p:cNvPr>
          <p:cNvSpPr/>
          <p:nvPr/>
        </p:nvSpPr>
        <p:spPr>
          <a:xfrm>
            <a:off x="4911435" y="2105891"/>
            <a:ext cx="1198419" cy="1119300"/>
          </a:xfrm>
          <a:prstGeom prst="ellipse">
            <a:avLst/>
          </a:prstGeom>
          <a:noFill/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9646BCB-8738-723C-579E-3E57192769D7}"/>
              </a:ext>
            </a:extLst>
          </p:cNvPr>
          <p:cNvSpPr txBox="1"/>
          <p:nvPr/>
        </p:nvSpPr>
        <p:spPr>
          <a:xfrm>
            <a:off x="107113" y="3947141"/>
            <a:ext cx="2951449" cy="584775"/>
          </a:xfrm>
          <a:prstGeom prst="rect">
            <a:avLst/>
          </a:prstGeom>
          <a:solidFill>
            <a:schemeClr val="tx1">
              <a:lumMod val="40000"/>
              <a:lumOff val="60000"/>
              <a:alpha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it-IT" sz="1600" dirty="0">
                <a:solidFill>
                  <a:schemeClr val="bg1"/>
                </a:solidFill>
                <a:latin typeface="+mj-lt"/>
              </a:rPr>
              <a:t>Migliaia di piccoli di </a:t>
            </a:r>
            <a:r>
              <a:rPr lang="it-IT" sz="1600" dirty="0" err="1">
                <a:solidFill>
                  <a:schemeClr val="bg1"/>
                </a:solidFill>
                <a:latin typeface="+mj-lt"/>
              </a:rPr>
              <a:t>miniottero</a:t>
            </a:r>
            <a:r>
              <a:rPr lang="it-IT" sz="1600" dirty="0">
                <a:solidFill>
                  <a:schemeClr val="bg1"/>
                </a:solidFill>
                <a:latin typeface="+mj-lt"/>
              </a:rPr>
              <a:t> </a:t>
            </a:r>
          </a:p>
          <a:p>
            <a:pPr algn="ctr"/>
            <a:r>
              <a:rPr lang="it-IT" sz="1600" dirty="0">
                <a:solidFill>
                  <a:schemeClr val="bg1"/>
                </a:solidFill>
                <a:latin typeface="+mj-lt"/>
              </a:rPr>
              <a:t>(</a:t>
            </a:r>
            <a:r>
              <a:rPr lang="it-IT" sz="1600" i="1" dirty="0" err="1">
                <a:solidFill>
                  <a:schemeClr val="bg1"/>
                </a:solidFill>
                <a:latin typeface="+mj-lt"/>
              </a:rPr>
              <a:t>Miniopterus</a:t>
            </a:r>
            <a:r>
              <a:rPr lang="it-IT" sz="1600" i="1" dirty="0">
                <a:solidFill>
                  <a:schemeClr val="bg1"/>
                </a:solidFill>
                <a:latin typeface="+mj-lt"/>
              </a:rPr>
              <a:t> </a:t>
            </a:r>
            <a:r>
              <a:rPr lang="it-IT" sz="1600" i="1" dirty="0" err="1">
                <a:solidFill>
                  <a:schemeClr val="bg1"/>
                </a:solidFill>
                <a:latin typeface="+mj-lt"/>
              </a:rPr>
              <a:t>schreibersii</a:t>
            </a:r>
            <a:r>
              <a:rPr lang="it-IT" sz="1600" dirty="0">
                <a:solidFill>
                  <a:schemeClr val="bg1"/>
                </a:solidFill>
                <a:latin typeface="+mj-lt"/>
              </a:rPr>
              <a:t>)</a:t>
            </a:r>
          </a:p>
        </p:txBody>
      </p: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8A8B6A39-0978-7110-5879-8DE44749F887}"/>
              </a:ext>
            </a:extLst>
          </p:cNvPr>
          <p:cNvCxnSpPr>
            <a:cxnSpLocks/>
          </p:cNvCxnSpPr>
          <p:nvPr/>
        </p:nvCxnSpPr>
        <p:spPr>
          <a:xfrm flipH="1">
            <a:off x="1662546" y="3225191"/>
            <a:ext cx="335069" cy="699157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FF9AE0E8-0823-9275-CCD2-504811B1BE50}"/>
              </a:ext>
            </a:extLst>
          </p:cNvPr>
          <p:cNvCxnSpPr>
            <a:cxnSpLocks/>
          </p:cNvCxnSpPr>
          <p:nvPr/>
        </p:nvCxnSpPr>
        <p:spPr>
          <a:xfrm>
            <a:off x="5897669" y="3102439"/>
            <a:ext cx="363304" cy="52754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BBFE6DA-7D86-B9AC-145F-A947DFEEA250}"/>
              </a:ext>
            </a:extLst>
          </p:cNvPr>
          <p:cNvSpPr txBox="1"/>
          <p:nvPr/>
        </p:nvSpPr>
        <p:spPr>
          <a:xfrm>
            <a:off x="5334525" y="3650904"/>
            <a:ext cx="3507692" cy="584775"/>
          </a:xfrm>
          <a:prstGeom prst="rect">
            <a:avLst/>
          </a:prstGeom>
          <a:solidFill>
            <a:schemeClr val="tx1">
              <a:lumMod val="40000"/>
              <a:lumOff val="60000"/>
              <a:alpha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it-IT" sz="1600" dirty="0">
                <a:solidFill>
                  <a:schemeClr val="bg1"/>
                </a:solidFill>
                <a:latin typeface="+mj-lt"/>
              </a:rPr>
              <a:t>Centinaia di piccoli di rinolofo </a:t>
            </a:r>
            <a:r>
              <a:rPr lang="it-IT" sz="1600" dirty="0" err="1">
                <a:solidFill>
                  <a:schemeClr val="bg1"/>
                </a:solidFill>
                <a:latin typeface="+mj-lt"/>
              </a:rPr>
              <a:t>euriale</a:t>
            </a:r>
            <a:endParaRPr lang="it-IT" sz="16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it-IT" sz="1600" dirty="0">
                <a:solidFill>
                  <a:schemeClr val="bg1"/>
                </a:solidFill>
                <a:latin typeface="+mj-lt"/>
              </a:rPr>
              <a:t> (</a:t>
            </a:r>
            <a:r>
              <a:rPr lang="it-IT" sz="1600" i="1" dirty="0" err="1">
                <a:solidFill>
                  <a:schemeClr val="bg1"/>
                </a:solidFill>
                <a:latin typeface="+mj-lt"/>
              </a:rPr>
              <a:t>Rhinolophus</a:t>
            </a:r>
            <a:r>
              <a:rPr lang="it-IT" sz="1600" i="1" dirty="0">
                <a:solidFill>
                  <a:schemeClr val="bg1"/>
                </a:solidFill>
                <a:latin typeface="+mj-lt"/>
              </a:rPr>
              <a:t> </a:t>
            </a:r>
            <a:r>
              <a:rPr lang="it-IT" sz="1600" i="1" dirty="0" err="1">
                <a:solidFill>
                  <a:schemeClr val="bg1"/>
                </a:solidFill>
                <a:latin typeface="+mj-lt"/>
              </a:rPr>
              <a:t>euryale</a:t>
            </a:r>
            <a:r>
              <a:rPr lang="it-IT" sz="1600" dirty="0">
                <a:solidFill>
                  <a:schemeClr val="bg1"/>
                </a:solidFill>
                <a:latin typeface="+mj-lt"/>
              </a:rPr>
              <a:t>)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B1277511-F4A7-18E1-4E96-3F6BA4FDEE8E}"/>
              </a:ext>
            </a:extLst>
          </p:cNvPr>
          <p:cNvSpPr txBox="1"/>
          <p:nvPr/>
        </p:nvSpPr>
        <p:spPr>
          <a:xfrm>
            <a:off x="5032744" y="944034"/>
            <a:ext cx="4111255" cy="1015663"/>
          </a:xfrm>
          <a:prstGeom prst="rect">
            <a:avLst/>
          </a:prstGeom>
          <a:solidFill>
            <a:schemeClr val="tx1">
              <a:lumMod val="40000"/>
              <a:lumOff val="60000"/>
              <a:alpha val="6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000" dirty="0">
                <a:solidFill>
                  <a:schemeClr val="bg1"/>
                </a:solidFill>
                <a:latin typeface="+mj-lt"/>
              </a:rPr>
              <a:t>La portata dell’impatto dovuto al disturbo può essere 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  <a:latin typeface="+mj-lt"/>
              </a:rPr>
              <a:t>particolarmente importante!</a:t>
            </a:r>
          </a:p>
        </p:txBody>
      </p:sp>
      <p:sp>
        <p:nvSpPr>
          <p:cNvPr id="16" name="Segnaposto data 4">
            <a:extLst>
              <a:ext uri="{FF2B5EF4-FFF2-40B4-BE49-F238E27FC236}">
                <a16:creationId xmlns:a16="http://schemas.microsoft.com/office/drawing/2014/main" id="{9F4B576B-816E-0DA6-989A-4A6D3C471331}"/>
              </a:ext>
            </a:extLst>
          </p:cNvPr>
          <p:cNvSpPr txBox="1">
            <a:spLocks/>
          </p:cNvSpPr>
          <p:nvPr/>
        </p:nvSpPr>
        <p:spPr>
          <a:xfrm>
            <a:off x="2822308" y="4822138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l" defTabSz="457200" rtl="0" eaLnBrk="1" latinLnBrk="0" hangingPunct="1">
              <a:defRPr sz="675" b="1" kern="1200">
                <a:solidFill>
                  <a:srgbClr val="343433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b="0" noProof="0" dirty="0"/>
              <a:t>GG/MM/AAAA</a:t>
            </a:r>
          </a:p>
        </p:txBody>
      </p:sp>
      <p:sp>
        <p:nvSpPr>
          <p:cNvPr id="17" name="Segnaposto piè di pagina 5">
            <a:extLst>
              <a:ext uri="{FF2B5EF4-FFF2-40B4-BE49-F238E27FC236}">
                <a16:creationId xmlns:a16="http://schemas.microsoft.com/office/drawing/2014/main" id="{309C00C3-6193-3348-4A15-C770C810BF7D}"/>
              </a:ext>
            </a:extLst>
          </p:cNvPr>
          <p:cNvSpPr txBox="1">
            <a:spLocks/>
          </p:cNvSpPr>
          <p:nvPr/>
        </p:nvSpPr>
        <p:spPr>
          <a:xfrm>
            <a:off x="4955908" y="4840032"/>
            <a:ext cx="2880000" cy="273844"/>
          </a:xfrm>
          <a:prstGeom prst="rect">
            <a:avLst/>
          </a:prstGeom>
        </p:spPr>
        <p:txBody>
          <a:bodyPr vert="horz" lIns="91440" tIns="0" rIns="0" bIns="45720" rtlCol="0" anchor="ctr"/>
          <a:lstStyle>
            <a:defPPr>
              <a:defRPr lang="it-IT"/>
            </a:defPPr>
            <a:lvl1pPr marL="0" algn="r" defTabSz="457200" rtl="0" eaLnBrk="1" latinLnBrk="0" hangingPunct="1">
              <a:defRPr sz="675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b="1" noProof="0" dirty="0"/>
              <a:t>Corso Base Chirotteri e Speleologia</a:t>
            </a:r>
          </a:p>
        </p:txBody>
      </p:sp>
    </p:spTree>
    <p:extLst>
      <p:ext uri="{BB962C8B-B14F-4D97-AF65-F5344CB8AC3E}">
        <p14:creationId xmlns:p14="http://schemas.microsoft.com/office/powerpoint/2010/main" val="4171205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902D4-D1DD-AF5A-DA41-AA325E903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CAF6FD5-5140-4D7E-8D62-3261A5B8F49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11</a:t>
            </a:fld>
            <a:endParaRPr lang="it-IT" dirty="0"/>
          </a:p>
        </p:txBody>
      </p:sp>
      <p:sp>
        <p:nvSpPr>
          <p:cNvPr id="6" name="Segnaposto immagine 5">
            <a:extLst>
              <a:ext uri="{FF2B5EF4-FFF2-40B4-BE49-F238E27FC236}">
                <a16:creationId xmlns:a16="http://schemas.microsoft.com/office/drawing/2014/main" id="{0743E4A6-D5A9-4EDE-7D2C-8896E69EBBD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CasellaDiTesto 1">
            <a:extLst>
              <a:ext uri="{FF2B5EF4-FFF2-40B4-BE49-F238E27FC236}">
                <a16:creationId xmlns:a16="http://schemas.microsoft.com/office/drawing/2014/main" id="{C6E87B34-D96D-B2C9-4E50-C1D3E05D3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0496" y="271030"/>
            <a:ext cx="7073468" cy="123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742950" indent="-285750"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1143000" indent="-228600"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600200" indent="-228600"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2057400" indent="-228600"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514600" indent="-228600" algn="l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971800" indent="-228600" algn="l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429000" indent="-228600" algn="l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886200" indent="-228600" algn="l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just" eaLnBrk="1" hangingPunct="1"/>
            <a:r>
              <a:rPr lang="it-IT" altLang="it-IT" sz="2000" dirty="0"/>
              <a:t>Rifugi </a:t>
            </a:r>
            <a:r>
              <a:rPr lang="it-IT" altLang="it-IT" sz="2000" b="1" u="sng" dirty="0"/>
              <a:t>freddi e umidi</a:t>
            </a:r>
            <a:r>
              <a:rPr lang="it-IT" altLang="it-IT" sz="2000" dirty="0"/>
              <a:t> per il letargo invernale. Cavità di alta montagna, </a:t>
            </a:r>
            <a:r>
              <a:rPr lang="it-IT" altLang="it-IT" sz="2000" b="1" u="sng" dirty="0"/>
              <a:t>grotte discendenti</a:t>
            </a:r>
            <a:r>
              <a:rPr lang="it-IT" altLang="it-IT" sz="2000" b="1" dirty="0"/>
              <a:t> </a:t>
            </a:r>
            <a:r>
              <a:rPr lang="it-IT" altLang="it-IT" sz="2000" dirty="0"/>
              <a:t>o con forti correnti d’aria, come gli ingressi bassi delle miniere. </a:t>
            </a:r>
          </a:p>
          <a:p>
            <a:pPr algn="just" eaLnBrk="1" hangingPunct="1"/>
            <a:endParaRPr lang="it-IT" altLang="it-IT" sz="2000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E17094F-9C00-D872-9EDE-95162AA7E8EE}"/>
              </a:ext>
            </a:extLst>
          </p:cNvPr>
          <p:cNvSpPr txBox="1"/>
          <p:nvPr/>
        </p:nvSpPr>
        <p:spPr>
          <a:xfrm>
            <a:off x="266108" y="2427058"/>
            <a:ext cx="17443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chemeClr val="bg1"/>
                </a:solidFill>
                <a:latin typeface="+mj-lt"/>
              </a:rPr>
              <a:t>+ 2 /+10 °C</a:t>
            </a: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5F9FC958-E9CD-9ECC-04B8-5747EB52875F}"/>
              </a:ext>
            </a:extLst>
          </p:cNvPr>
          <p:cNvGrpSpPr/>
          <p:nvPr/>
        </p:nvGrpSpPr>
        <p:grpSpPr>
          <a:xfrm>
            <a:off x="0" y="-1"/>
            <a:ext cx="9144000" cy="4733925"/>
            <a:chOff x="0" y="-1"/>
            <a:chExt cx="9144000" cy="4733925"/>
          </a:xfrm>
        </p:grpSpPr>
        <p:sp>
          <p:nvSpPr>
            <p:cNvPr id="10" name="Rettangolo 9">
              <a:extLst>
                <a:ext uri="{FF2B5EF4-FFF2-40B4-BE49-F238E27FC236}">
                  <a16:creationId xmlns:a16="http://schemas.microsoft.com/office/drawing/2014/main" id="{35B28E3C-A07A-E10D-2A44-6B2289B33F4B}"/>
                </a:ext>
              </a:extLst>
            </p:cNvPr>
            <p:cNvSpPr/>
            <p:nvPr/>
          </p:nvSpPr>
          <p:spPr>
            <a:xfrm>
              <a:off x="0" y="-1"/>
              <a:ext cx="9144000" cy="4733925"/>
            </a:xfrm>
            <a:prstGeom prst="rect">
              <a:avLst/>
            </a:prstGeom>
            <a:solidFill>
              <a:srgbClr val="80808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pic>
          <p:nvPicPr>
            <p:cNvPr id="2" name="Picture 21" descr="Grotta ascendente grigia">
              <a:extLst>
                <a:ext uri="{FF2B5EF4-FFF2-40B4-BE49-F238E27FC236}">
                  <a16:creationId xmlns:a16="http://schemas.microsoft.com/office/drawing/2014/main" id="{3344922B-A894-BC6F-9BD8-293B7E14D3F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62"/>
            <a:stretch>
              <a:fillRect/>
            </a:stretch>
          </p:blipFill>
          <p:spPr bwMode="auto">
            <a:xfrm>
              <a:off x="0" y="1375896"/>
              <a:ext cx="8127999" cy="3358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CasellaDiTesto 1">
            <a:extLst>
              <a:ext uri="{FF2B5EF4-FFF2-40B4-BE49-F238E27FC236}">
                <a16:creationId xmlns:a16="http://schemas.microsoft.com/office/drawing/2014/main" id="{9748C33F-9ED8-977A-E331-01A7E1FED4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6342"/>
            <a:ext cx="9083964" cy="95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742950" indent="-285750"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1143000" indent="-228600"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600200" indent="-228600"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2057400" indent="-228600" algn="l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514600" indent="-228600" algn="l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971800" indent="-228600" algn="l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429000" indent="-228600" algn="l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886200" indent="-228600" algn="l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eaLnBrk="1" hangingPunct="1"/>
            <a:r>
              <a:rPr lang="it-IT" altLang="it-IT" sz="2000" dirty="0"/>
              <a:t>Rifugi caldi per la riproduzione estiva</a:t>
            </a:r>
          </a:p>
          <a:p>
            <a:pPr eaLnBrk="1" hangingPunct="1"/>
            <a:r>
              <a:rPr lang="it-IT" altLang="it-IT" sz="2000" dirty="0"/>
              <a:t>   </a:t>
            </a:r>
          </a:p>
          <a:p>
            <a:pPr eaLnBrk="1" hangingPunct="1"/>
            <a:r>
              <a:rPr lang="it-IT" altLang="it-IT" sz="2000" dirty="0"/>
              <a:t>Generalmente in cupole alte o </a:t>
            </a:r>
            <a:r>
              <a:rPr lang="it-IT" altLang="it-IT" sz="2000" b="1" u="sng" dirty="0"/>
              <a:t>grotte ascendenti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6D0C1A8-94F9-69DB-FE21-92486FF5E575}"/>
              </a:ext>
            </a:extLst>
          </p:cNvPr>
          <p:cNvSpPr txBox="1"/>
          <p:nvPr/>
        </p:nvSpPr>
        <p:spPr>
          <a:xfrm>
            <a:off x="7789616" y="2888723"/>
            <a:ext cx="11384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chemeClr val="bg1"/>
                </a:solidFill>
                <a:latin typeface="+mj-lt"/>
              </a:rPr>
              <a:t>+ 20°C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CAA4DA9B-A1EA-A590-0F2A-44BFC0756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9287" y="0"/>
            <a:ext cx="1614713" cy="2381547"/>
          </a:xfrm>
          <a:prstGeom prst="rect">
            <a:avLst/>
          </a:prstGeom>
        </p:spPr>
      </p:pic>
      <p:sp>
        <p:nvSpPr>
          <p:cNvPr id="14" name="Segnaposto data 4">
            <a:extLst>
              <a:ext uri="{FF2B5EF4-FFF2-40B4-BE49-F238E27FC236}">
                <a16:creationId xmlns:a16="http://schemas.microsoft.com/office/drawing/2014/main" id="{26B7C7DA-1968-88D4-7277-E13A1BEA68D0}"/>
              </a:ext>
            </a:extLst>
          </p:cNvPr>
          <p:cNvSpPr txBox="1">
            <a:spLocks/>
          </p:cNvSpPr>
          <p:nvPr/>
        </p:nvSpPr>
        <p:spPr>
          <a:xfrm>
            <a:off x="2822308" y="481633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l" defTabSz="457200" rtl="0" eaLnBrk="1" latinLnBrk="0" hangingPunct="1">
              <a:defRPr sz="675" b="1" kern="1200">
                <a:solidFill>
                  <a:srgbClr val="343433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b="0" noProof="0" dirty="0"/>
              <a:t>GG/MM/AAAA</a:t>
            </a:r>
          </a:p>
        </p:txBody>
      </p:sp>
      <p:sp>
        <p:nvSpPr>
          <p:cNvPr id="15" name="Segnaposto piè di pagina 5">
            <a:extLst>
              <a:ext uri="{FF2B5EF4-FFF2-40B4-BE49-F238E27FC236}">
                <a16:creationId xmlns:a16="http://schemas.microsoft.com/office/drawing/2014/main" id="{B5AE1B77-ED0E-94BB-E9BC-86ED6195D20C}"/>
              </a:ext>
            </a:extLst>
          </p:cNvPr>
          <p:cNvSpPr txBox="1">
            <a:spLocks/>
          </p:cNvSpPr>
          <p:nvPr/>
        </p:nvSpPr>
        <p:spPr>
          <a:xfrm>
            <a:off x="4909616" y="4842318"/>
            <a:ext cx="2880000" cy="273844"/>
          </a:xfrm>
          <a:prstGeom prst="rect">
            <a:avLst/>
          </a:prstGeom>
        </p:spPr>
        <p:txBody>
          <a:bodyPr vert="horz" lIns="91440" tIns="0" rIns="0" bIns="45720" rtlCol="0" anchor="ctr"/>
          <a:lstStyle>
            <a:defPPr>
              <a:defRPr lang="it-IT"/>
            </a:defPPr>
            <a:lvl1pPr marL="0" algn="r" defTabSz="457200" rtl="0" eaLnBrk="1" latinLnBrk="0" hangingPunct="1">
              <a:defRPr sz="675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b="1" noProof="0" dirty="0"/>
              <a:t>Corso Base Chirotteri e Speleologia</a:t>
            </a:r>
          </a:p>
        </p:txBody>
      </p:sp>
      <p:sp>
        <p:nvSpPr>
          <p:cNvPr id="3" name="Rettangolo 2"/>
          <p:cNvSpPr/>
          <p:nvPr/>
        </p:nvSpPr>
        <p:spPr>
          <a:xfrm>
            <a:off x="3746408" y="4006284"/>
            <a:ext cx="54962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dirty="0">
                <a:solidFill>
                  <a:srgbClr val="FFC000"/>
                </a:solidFill>
              </a:rPr>
              <a:t>Le grotte del Nord Italia sono troppo fredde per  la formazione di colonie riproduttive </a:t>
            </a:r>
            <a:endParaRPr lang="it-IT" altLang="it-IT" b="1" u="sng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5440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C8AF8-1188-FF8D-BDFD-E7A0A9455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FA073CD-1C17-8242-FA47-B3E937EC0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12</a:t>
            </a:fld>
            <a:endParaRPr lang="it-IT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489D58B-1321-A8C9-1E41-4EFDA31B93E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it-IT" dirty="0"/>
              <a:t>GG/MM/AAAA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9187883-F0AA-B56B-B20A-E28DE2F37AB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dirty="0"/>
              <a:t>Corso Base Chirotteri e Speleologia</a:t>
            </a:r>
          </a:p>
        </p:txBody>
      </p:sp>
      <p:pic>
        <p:nvPicPr>
          <p:cNvPr id="20" name="Picture 1">
            <a:extLst>
              <a:ext uri="{FF2B5EF4-FFF2-40B4-BE49-F238E27FC236}">
                <a16:creationId xmlns:a16="http://schemas.microsoft.com/office/drawing/2014/main" id="{131784BE-14D9-A8A3-A65F-8B15A5DFBA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"/>
          <a:stretch>
            <a:fillRect/>
          </a:stretch>
        </p:blipFill>
        <p:spPr bwMode="auto">
          <a:xfrm>
            <a:off x="5037478" y="481941"/>
            <a:ext cx="4101922" cy="3856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20B28633-BE15-473E-163A-C5C85C1D19F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2952" y="1100303"/>
            <a:ext cx="4806118" cy="312387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it-IT" sz="1800" dirty="0"/>
              <a:t>Periodo degli </a:t>
            </a:r>
            <a:r>
              <a:rPr lang="it-IT" sz="1800" b="1" dirty="0"/>
              <a:t>accoppiamenti</a:t>
            </a:r>
            <a:r>
              <a:rPr lang="it-IT" sz="1800" dirty="0"/>
              <a:t> (set –</a:t>
            </a:r>
            <a:r>
              <a:rPr lang="it-IT" sz="1800" dirty="0" err="1"/>
              <a:t>nov</a:t>
            </a:r>
            <a:r>
              <a:rPr lang="it-IT" sz="1800" dirty="0"/>
              <a:t>)</a:t>
            </a:r>
          </a:p>
          <a:p>
            <a:pPr>
              <a:spcAft>
                <a:spcPts val="600"/>
              </a:spcAft>
            </a:pPr>
            <a:r>
              <a:rPr lang="it-IT" sz="1800" dirty="0"/>
              <a:t>Accoppiamenti promiscui in ipogei</a:t>
            </a:r>
          </a:p>
          <a:p>
            <a:pPr>
              <a:spcAft>
                <a:spcPts val="600"/>
              </a:spcAft>
            </a:pPr>
            <a:r>
              <a:rPr lang="it-IT" sz="1800" dirty="0"/>
              <a:t>Siti noti e condivisi da individui provenienti da ampie aree geografiche</a:t>
            </a:r>
          </a:p>
          <a:p>
            <a:pPr>
              <a:spcAft>
                <a:spcPts val="600"/>
              </a:spcAft>
            </a:pPr>
            <a:r>
              <a:rPr lang="it-IT" sz="1800" b="1" dirty="0"/>
              <a:t>Attività intensa, con frequenti visite e spostamenti presso il sito</a:t>
            </a:r>
          </a:p>
          <a:p>
            <a:endParaRPr lang="it-IT" sz="1800" dirty="0">
              <a:highlight>
                <a:srgbClr val="FFFF00"/>
              </a:highlight>
            </a:endParaRPr>
          </a:p>
        </p:txBody>
      </p:sp>
      <p:sp>
        <p:nvSpPr>
          <p:cNvPr id="15" name="Segnaposto testo 7">
            <a:extLst>
              <a:ext uri="{FF2B5EF4-FFF2-40B4-BE49-F238E27FC236}">
                <a16:creationId xmlns:a16="http://schemas.microsoft.com/office/drawing/2014/main" id="{CED1F139-53A1-E0AC-05B6-1DE693332D9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0368" y="649110"/>
            <a:ext cx="4006251" cy="398463"/>
          </a:xfrm>
        </p:spPr>
        <p:txBody>
          <a:bodyPr/>
          <a:lstStyle/>
          <a:p>
            <a:r>
              <a:rPr lang="it-IT" sz="1800" b="1" dirty="0"/>
              <a:t>AUTUNNO</a:t>
            </a:r>
          </a:p>
        </p:txBody>
      </p:sp>
      <p:sp>
        <p:nvSpPr>
          <p:cNvPr id="19" name="Titolo 6">
            <a:extLst>
              <a:ext uri="{FF2B5EF4-FFF2-40B4-BE49-F238E27FC236}">
                <a16:creationId xmlns:a16="http://schemas.microsoft.com/office/drawing/2014/main" id="{78CA823B-4473-697B-51FE-FE3E38DE6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761" y="-61404"/>
            <a:ext cx="4024858" cy="815789"/>
          </a:xfrm>
        </p:spPr>
        <p:txBody>
          <a:bodyPr>
            <a:normAutofit fontScale="90000"/>
          </a:bodyPr>
          <a:lstStyle/>
          <a:p>
            <a:r>
              <a:rPr lang="it-IT" sz="3600" dirty="0"/>
              <a:t>CICLO BIOLOGICO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C2E0E735-52C4-7C50-B334-08F463E04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7478" y="1195886"/>
            <a:ext cx="1060746" cy="1440987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it-IT" altLang="it-IT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331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F5E2C-D86C-EABA-0484-67482DCA2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DC10EA0-6612-87FB-DCBF-E0A6FAB9B59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13</a:t>
            </a:fld>
            <a:endParaRPr lang="it-IT" dirty="0"/>
          </a:p>
        </p:txBody>
      </p:sp>
      <p:pic>
        <p:nvPicPr>
          <p:cNvPr id="7" name="Segnaposto immagine 6">
            <a:extLst>
              <a:ext uri="{FF2B5EF4-FFF2-40B4-BE49-F238E27FC236}">
                <a16:creationId xmlns:a16="http://schemas.microsoft.com/office/drawing/2014/main" id="{AD6AFA2C-6014-0A3C-D468-2F040BFA916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5334" b="17002"/>
          <a:stretch>
            <a:fillRect/>
          </a:stretch>
        </p:blipFill>
        <p:spPr>
          <a:xfrm>
            <a:off x="0" y="0"/>
            <a:ext cx="9144000" cy="4733925"/>
          </a:xfrm>
          <a:prstGeom prst="rect">
            <a:avLst/>
          </a:prstGeom>
          <a:ln w="28575">
            <a:noFill/>
          </a:ln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9B8FCBE4-5B0B-75FB-680C-7A519C7AC35A}"/>
              </a:ext>
            </a:extLst>
          </p:cNvPr>
          <p:cNvSpPr txBox="1"/>
          <p:nvPr/>
        </p:nvSpPr>
        <p:spPr>
          <a:xfrm>
            <a:off x="1" y="-8358"/>
            <a:ext cx="9143999" cy="1200329"/>
          </a:xfrm>
          <a:prstGeom prst="rect">
            <a:avLst/>
          </a:prstGeom>
          <a:solidFill>
            <a:schemeClr val="tx1">
              <a:lumMod val="40000"/>
              <a:lumOff val="60000"/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it-IT" dirty="0">
                <a:solidFill>
                  <a:schemeClr val="bg1"/>
                </a:solidFill>
              </a:rPr>
              <a:t>Fase </a:t>
            </a:r>
            <a:r>
              <a:rPr lang="it-IT" b="1" dirty="0">
                <a:solidFill>
                  <a:schemeClr val="bg1"/>
                </a:solidFill>
              </a:rPr>
              <a:t>meno delicata</a:t>
            </a:r>
            <a:r>
              <a:rPr lang="it-IT" dirty="0">
                <a:solidFill>
                  <a:schemeClr val="bg1"/>
                </a:solidFill>
              </a:rPr>
              <a:t> rispetto a quella riproduttiva o di letargo</a:t>
            </a:r>
          </a:p>
          <a:p>
            <a:pPr lvl="0" algn="ctr"/>
            <a:r>
              <a:rPr lang="it-IT" dirty="0">
                <a:solidFill>
                  <a:schemeClr val="bg1"/>
                </a:solidFill>
              </a:rPr>
              <a:t>Tuttavia, </a:t>
            </a:r>
            <a:r>
              <a:rPr lang="it-IT" b="1" dirty="0">
                <a:solidFill>
                  <a:schemeClr val="bg1"/>
                </a:solidFill>
              </a:rPr>
              <a:t>disturbi ripetuti</a:t>
            </a:r>
            <a:r>
              <a:rPr lang="it-IT" dirty="0">
                <a:solidFill>
                  <a:schemeClr val="bg1"/>
                </a:solidFill>
              </a:rPr>
              <a:t> o </a:t>
            </a:r>
            <a:r>
              <a:rPr lang="it-IT" b="1" dirty="0">
                <a:solidFill>
                  <a:schemeClr val="bg1"/>
                </a:solidFill>
              </a:rPr>
              <a:t>modifiche ambientali</a:t>
            </a:r>
            <a:r>
              <a:rPr lang="it-IT" dirty="0">
                <a:solidFill>
                  <a:schemeClr val="bg1"/>
                </a:solidFill>
              </a:rPr>
              <a:t> possono:</a:t>
            </a:r>
          </a:p>
          <a:p>
            <a:pPr lvl="0" algn="ctr"/>
            <a:r>
              <a:rPr lang="it-IT" dirty="0">
                <a:solidFill>
                  <a:schemeClr val="bg1"/>
                </a:solidFill>
              </a:rPr>
              <a:t>Far </a:t>
            </a:r>
            <a:r>
              <a:rPr lang="it-IT" b="1" dirty="0">
                <a:solidFill>
                  <a:schemeClr val="bg1"/>
                </a:solidFill>
              </a:rPr>
              <a:t>abbandonare definitivamente il sito</a:t>
            </a:r>
            <a:endParaRPr lang="it-IT" dirty="0">
              <a:solidFill>
                <a:schemeClr val="bg1"/>
              </a:solidFill>
            </a:endParaRPr>
          </a:p>
          <a:p>
            <a:pPr lvl="0" algn="ctr"/>
            <a:r>
              <a:rPr lang="it-IT" b="1" dirty="0">
                <a:solidFill>
                  <a:schemeClr val="bg1"/>
                </a:solidFill>
              </a:rPr>
              <a:t>Ridurre le probabilità di accoppiamento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6" name="Segnaposto data 4">
            <a:extLst>
              <a:ext uri="{FF2B5EF4-FFF2-40B4-BE49-F238E27FC236}">
                <a16:creationId xmlns:a16="http://schemas.microsoft.com/office/drawing/2014/main" id="{5F6C2795-EE8C-1D1A-4B50-B0CFBE9FF643}"/>
              </a:ext>
            </a:extLst>
          </p:cNvPr>
          <p:cNvSpPr txBox="1">
            <a:spLocks/>
          </p:cNvSpPr>
          <p:nvPr/>
        </p:nvSpPr>
        <p:spPr>
          <a:xfrm>
            <a:off x="2495107" y="4818482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l" defTabSz="457200" rtl="0" eaLnBrk="1" latinLnBrk="0" hangingPunct="1">
              <a:defRPr sz="675" b="1" kern="1200">
                <a:solidFill>
                  <a:srgbClr val="343433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b="0" dirty="0"/>
              <a:t>GG/MM/AAAA</a:t>
            </a:r>
          </a:p>
        </p:txBody>
      </p:sp>
      <p:sp>
        <p:nvSpPr>
          <p:cNvPr id="8" name="Segnaposto piè di pagina 5">
            <a:extLst>
              <a:ext uri="{FF2B5EF4-FFF2-40B4-BE49-F238E27FC236}">
                <a16:creationId xmlns:a16="http://schemas.microsoft.com/office/drawing/2014/main" id="{E93418C9-583A-84FE-5653-B11F04F178CE}"/>
              </a:ext>
            </a:extLst>
          </p:cNvPr>
          <p:cNvSpPr txBox="1">
            <a:spLocks/>
          </p:cNvSpPr>
          <p:nvPr/>
        </p:nvSpPr>
        <p:spPr>
          <a:xfrm>
            <a:off x="4572000" y="4840032"/>
            <a:ext cx="2880000" cy="273844"/>
          </a:xfrm>
          <a:prstGeom prst="rect">
            <a:avLst/>
          </a:prstGeom>
        </p:spPr>
        <p:txBody>
          <a:bodyPr vert="horz" lIns="91440" tIns="0" rIns="0" bIns="45720" rtlCol="0" anchor="ctr"/>
          <a:lstStyle>
            <a:defPPr>
              <a:defRPr lang="it-IT"/>
            </a:defPPr>
            <a:lvl1pPr marL="0" algn="r" defTabSz="457200" rtl="0" eaLnBrk="1" latinLnBrk="0" hangingPunct="1">
              <a:defRPr sz="675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b="1" dirty="0"/>
              <a:t>Corso Base Chirotteri e Speleologia</a:t>
            </a:r>
          </a:p>
        </p:txBody>
      </p:sp>
    </p:spTree>
    <p:extLst>
      <p:ext uri="{BB962C8B-B14F-4D97-AF65-F5344CB8AC3E}">
        <p14:creationId xmlns:p14="http://schemas.microsoft.com/office/powerpoint/2010/main" val="6373000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739CF49-A283-4D4E-AE8F-9E68A5B95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14</a:t>
            </a:fld>
            <a:endParaRPr lang="it-IT" dirty="0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BE63AA0A-6A38-9949-AA1E-CD6A9CC2696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395984" y="1025719"/>
            <a:ext cx="5456607" cy="3135313"/>
          </a:xfrm>
        </p:spPr>
        <p:txBody>
          <a:bodyPr/>
          <a:lstStyle/>
          <a:p>
            <a:pPr algn="just"/>
            <a:r>
              <a:rPr lang="it-IT" sz="180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Tutte le specie di pipistrelli sono protette dalla legge. La loro protezione rientra in leggi </a:t>
            </a:r>
            <a:r>
              <a:rPr lang="it-IT" sz="1800" b="1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nazionali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 e Convenzioni </a:t>
            </a:r>
            <a:r>
              <a:rPr lang="it-IT" sz="1800" b="1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internazionali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 recepite dall'Italia. </a:t>
            </a:r>
          </a:p>
          <a:p>
            <a:pPr algn="just"/>
            <a:endParaRPr lang="it-IT" sz="1800" dirty="0">
              <a:solidFill>
                <a:schemeClr val="tx1">
                  <a:lumMod val="50000"/>
                </a:schemeClr>
              </a:solidFill>
              <a:latin typeface="+mj-lt"/>
            </a:endParaRPr>
          </a:p>
          <a:p>
            <a:pPr algn="just"/>
            <a:r>
              <a:rPr lang="it-IT" sz="180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È di fatto </a:t>
            </a:r>
            <a:r>
              <a:rPr lang="it-IT" sz="1800" b="1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vietato uccidere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 o </a:t>
            </a:r>
            <a:r>
              <a:rPr lang="it-IT" sz="1800" b="1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disturbare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 in qualunque modo i pipistrelli e distruggere o modificare </a:t>
            </a:r>
            <a:r>
              <a:rPr lang="it-IT" sz="1800" b="1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i loro rifugi</a:t>
            </a:r>
            <a:r>
              <a:rPr lang="it-IT" sz="180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.</a:t>
            </a:r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11458CB4-F79E-594B-93A1-76B47F38B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-165533"/>
            <a:ext cx="8229600" cy="815789"/>
          </a:xfrm>
        </p:spPr>
        <p:txBody>
          <a:bodyPr>
            <a:normAutofit/>
          </a:bodyPr>
          <a:lstStyle/>
          <a:p>
            <a:r>
              <a:rPr lang="it-IT" sz="2800" dirty="0"/>
              <a:t>PIPISTRELLI, SPECIE PROTETTE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A1B42445-82A4-D44C-9A7F-DEE2F4F1C99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8313" y="573225"/>
            <a:ext cx="4883150" cy="398463"/>
          </a:xfrm>
        </p:spPr>
        <p:txBody>
          <a:bodyPr/>
          <a:lstStyle/>
          <a:p>
            <a:r>
              <a:rPr lang="it-IT" sz="1800" dirty="0"/>
              <a:t>Tutela e legislazione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E26D235C-883C-666E-CC8C-CC41C80A72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356699">
            <a:off x="5933268" y="-173357"/>
            <a:ext cx="1662107" cy="2340607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BCB5B980-9392-A9CB-67D9-4DE11B75F8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-7088" y="3556544"/>
            <a:ext cx="1722908" cy="1171578"/>
          </a:xfrm>
          <a:prstGeom prst="rect">
            <a:avLst/>
          </a:prstGeom>
        </p:spPr>
      </p:pic>
      <p:sp>
        <p:nvSpPr>
          <p:cNvPr id="10" name="Segnaposto data 4">
            <a:extLst>
              <a:ext uri="{FF2B5EF4-FFF2-40B4-BE49-F238E27FC236}">
                <a16:creationId xmlns:a16="http://schemas.microsoft.com/office/drawing/2014/main" id="{FDD4C935-824B-B281-C16D-79BEA6FE484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438400" y="4826897"/>
            <a:ext cx="2133600" cy="273844"/>
          </a:xfrm>
        </p:spPr>
        <p:txBody>
          <a:bodyPr/>
          <a:lstStyle/>
          <a:p>
            <a:r>
              <a:rPr lang="it-IT" dirty="0"/>
              <a:t>GG/MM/AAAA</a:t>
            </a:r>
          </a:p>
        </p:txBody>
      </p:sp>
      <p:sp>
        <p:nvSpPr>
          <p:cNvPr id="11" name="Segnaposto piè di pagina 5">
            <a:extLst>
              <a:ext uri="{FF2B5EF4-FFF2-40B4-BE49-F238E27FC236}">
                <a16:creationId xmlns:a16="http://schemas.microsoft.com/office/drawing/2014/main" id="{DE8ECD68-00D3-741C-D4FE-F423B133B5D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00" y="4826897"/>
            <a:ext cx="2880000" cy="273844"/>
          </a:xfrm>
        </p:spPr>
        <p:txBody>
          <a:bodyPr/>
          <a:lstStyle/>
          <a:p>
            <a:r>
              <a:rPr lang="it-IT" dirty="0"/>
              <a:t>Corso Base Chirotteri e Speleologia</a:t>
            </a:r>
          </a:p>
        </p:txBody>
      </p:sp>
    </p:spTree>
    <p:extLst>
      <p:ext uri="{BB962C8B-B14F-4D97-AF65-F5344CB8AC3E}">
        <p14:creationId xmlns:p14="http://schemas.microsoft.com/office/powerpoint/2010/main" val="8003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FE866-0215-9EB8-5FCD-9F62DDB34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magine 22">
            <a:extLst>
              <a:ext uri="{FF2B5EF4-FFF2-40B4-BE49-F238E27FC236}">
                <a16:creationId xmlns:a16="http://schemas.microsoft.com/office/drawing/2014/main" id="{E56651B4-5187-3AD7-F2A8-D1A4B98E6D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627" t="9214" r="16714" b="28902"/>
          <a:stretch/>
        </p:blipFill>
        <p:spPr>
          <a:xfrm rot="435037" flipH="1">
            <a:off x="-57445" y="2799970"/>
            <a:ext cx="3065976" cy="2119376"/>
          </a:xfrm>
          <a:prstGeom prst="rect">
            <a:avLst/>
          </a:prstGeo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871AB361-8C73-9CA2-E513-CF7322379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15</a:t>
            </a:fld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173787C-C44B-EBA7-0420-570716D9730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2011" y="1025438"/>
            <a:ext cx="4390478" cy="3123878"/>
          </a:xfrm>
        </p:spPr>
        <p:txBody>
          <a:bodyPr/>
          <a:lstStyle/>
          <a:p>
            <a:pPr algn="just">
              <a:spcAft>
                <a:spcPts val="600"/>
              </a:spcAft>
            </a:pPr>
            <a:r>
              <a:rPr lang="it-IT" sz="1800" dirty="0"/>
              <a:t>Gli speleologi sono coloro che più di altri entrano in contatto diretto con i pipistrelli</a:t>
            </a:r>
          </a:p>
          <a:p>
            <a:pPr algn="just">
              <a:spcAft>
                <a:spcPts val="600"/>
              </a:spcAft>
            </a:pPr>
            <a:r>
              <a:rPr lang="it-IT" sz="1800" dirty="0"/>
              <a:t>Dal vostro comportamento può dipendere la sopravvivenza di questi animali</a:t>
            </a:r>
          </a:p>
          <a:p>
            <a:pPr algn="just"/>
            <a:endParaRPr lang="it-IT" sz="1800" dirty="0">
              <a:highlight>
                <a:srgbClr val="FFFF00"/>
              </a:highlight>
            </a:endParaRPr>
          </a:p>
          <a:p>
            <a:pPr algn="just"/>
            <a:endParaRPr lang="it-IT" sz="1800" dirty="0">
              <a:highlight>
                <a:srgbClr val="FFFF00"/>
              </a:highlight>
            </a:endParaRPr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941DC18C-E55E-76D7-FE55-644808559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-155550"/>
            <a:ext cx="5050082" cy="815789"/>
          </a:xfrm>
        </p:spPr>
        <p:txBody>
          <a:bodyPr>
            <a:normAutofit/>
          </a:bodyPr>
          <a:lstStyle/>
          <a:p>
            <a:r>
              <a:rPr lang="it-IT" sz="2800" dirty="0"/>
              <a:t>PIPISTRELLI E SPELEOLOGI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BF12EA0D-0FE0-EB1B-324C-E898C6529C5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86322" y="574158"/>
            <a:ext cx="4006251" cy="398463"/>
          </a:xfrm>
        </p:spPr>
        <p:txBody>
          <a:bodyPr/>
          <a:lstStyle/>
          <a:p>
            <a:r>
              <a:rPr lang="it-IT" sz="1600" dirty="0"/>
              <a:t>Una grande </a:t>
            </a:r>
            <a:r>
              <a:rPr lang="it-IT" sz="1800" dirty="0"/>
              <a:t>responsabilità</a:t>
            </a:r>
            <a:endParaRPr lang="it-IT" sz="1600" dirty="0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B277C7F1-7695-3AAF-471A-323EA6C9D8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401" y="616686"/>
            <a:ext cx="4067599" cy="4067599"/>
          </a:xfrm>
          <a:prstGeom prst="rect">
            <a:avLst/>
          </a:prstGeom>
        </p:spPr>
      </p:pic>
      <p:sp>
        <p:nvSpPr>
          <p:cNvPr id="4" name="Segnaposto data 4">
            <a:extLst>
              <a:ext uri="{FF2B5EF4-FFF2-40B4-BE49-F238E27FC236}">
                <a16:creationId xmlns:a16="http://schemas.microsoft.com/office/drawing/2014/main" id="{AC2CE471-5E09-7AEE-4D4E-151B9F70A20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438400" y="4826897"/>
            <a:ext cx="2133600" cy="273844"/>
          </a:xfrm>
        </p:spPr>
        <p:txBody>
          <a:bodyPr/>
          <a:lstStyle/>
          <a:p>
            <a:r>
              <a:rPr lang="it-IT" dirty="0"/>
              <a:t>GG/MM/AAAA</a:t>
            </a:r>
          </a:p>
        </p:txBody>
      </p:sp>
      <p:sp>
        <p:nvSpPr>
          <p:cNvPr id="9" name="Segnaposto piè di pagina 5">
            <a:extLst>
              <a:ext uri="{FF2B5EF4-FFF2-40B4-BE49-F238E27FC236}">
                <a16:creationId xmlns:a16="http://schemas.microsoft.com/office/drawing/2014/main" id="{E754FD50-6033-41EA-9DAA-36642A1FCA7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00" y="4826897"/>
            <a:ext cx="2880000" cy="273844"/>
          </a:xfrm>
        </p:spPr>
        <p:txBody>
          <a:bodyPr/>
          <a:lstStyle/>
          <a:p>
            <a:r>
              <a:rPr lang="it-IT" dirty="0"/>
              <a:t>Corso Base Chirotteri e Speleologia</a:t>
            </a:r>
          </a:p>
        </p:txBody>
      </p:sp>
    </p:spTree>
    <p:extLst>
      <p:ext uri="{BB962C8B-B14F-4D97-AF65-F5344CB8AC3E}">
        <p14:creationId xmlns:p14="http://schemas.microsoft.com/office/powerpoint/2010/main" val="1744231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D6E0244-D725-D84E-AE15-6B70EEB5C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16</a:t>
            </a:fld>
            <a:endParaRPr lang="it-IT" dirty="0"/>
          </a:p>
        </p:txBody>
      </p:sp>
      <p:sp>
        <p:nvSpPr>
          <p:cNvPr id="12" name="Titolo 6">
            <a:extLst>
              <a:ext uri="{FF2B5EF4-FFF2-40B4-BE49-F238E27FC236}">
                <a16:creationId xmlns:a16="http://schemas.microsoft.com/office/drawing/2014/main" id="{3E9C0B34-F5BF-7F6D-DF28-A6CAA43C6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591" y="-156350"/>
            <a:ext cx="5993218" cy="815789"/>
          </a:xfrm>
        </p:spPr>
        <p:txBody>
          <a:bodyPr>
            <a:normAutofit/>
          </a:bodyPr>
          <a:lstStyle/>
          <a:p>
            <a:r>
              <a:rPr lang="it-IT" sz="2800" dirty="0"/>
              <a:t>PIPISTRELLI E SPELEOLOGI</a:t>
            </a:r>
          </a:p>
        </p:txBody>
      </p:sp>
      <p:sp>
        <p:nvSpPr>
          <p:cNvPr id="13" name="Segnaposto testo 7">
            <a:extLst>
              <a:ext uri="{FF2B5EF4-FFF2-40B4-BE49-F238E27FC236}">
                <a16:creationId xmlns:a16="http://schemas.microsoft.com/office/drawing/2014/main" id="{1D2444D8-13A1-0275-1108-93A60E8BA7C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5749" y="572292"/>
            <a:ext cx="4006251" cy="398463"/>
          </a:xfrm>
        </p:spPr>
        <p:txBody>
          <a:bodyPr/>
          <a:lstStyle/>
          <a:p>
            <a:r>
              <a:rPr lang="it-IT" sz="1800" dirty="0"/>
              <a:t>Norme di comportamento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1A0767D3-F320-20FF-FCE4-5173E3651EE9}"/>
              </a:ext>
            </a:extLst>
          </p:cNvPr>
          <p:cNvSpPr txBox="1"/>
          <p:nvPr/>
        </p:nvSpPr>
        <p:spPr>
          <a:xfrm>
            <a:off x="349166" y="1034210"/>
            <a:ext cx="856091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Scegliere il </a:t>
            </a:r>
            <a:r>
              <a:rPr lang="it-IT" b="1" dirty="0"/>
              <a:t>periodo giusto per le attività in grotta</a:t>
            </a:r>
            <a:r>
              <a:rPr lang="it-IT" dirty="0"/>
              <a:t>, evitando il periodo di letargo e di riproduzione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Diffondere l’</a:t>
            </a:r>
            <a:r>
              <a:rPr lang="it-IT" b="1" dirty="0"/>
              <a:t>elenco delle grotte più delicate </a:t>
            </a:r>
            <a:r>
              <a:rPr lang="it-IT" dirty="0"/>
              <a:t>per la presenza di pipistrelli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In presenza di pipistrelli </a:t>
            </a:r>
            <a:r>
              <a:rPr lang="it-IT" b="1" dirty="0"/>
              <a:t>muoversi silenziosamente</a:t>
            </a:r>
            <a:r>
              <a:rPr lang="it-IT" dirty="0"/>
              <a:t> e non gridare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dirty="0"/>
              <a:t>Non illuminare gli animali </a:t>
            </a:r>
            <a:r>
              <a:rPr lang="it-IT" dirty="0"/>
              <a:t>direttamente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Evitare assolutamente di </a:t>
            </a:r>
            <a:r>
              <a:rPr lang="it-IT" b="1" dirty="0"/>
              <a:t>maneggiarli o toccarli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Passare il </a:t>
            </a:r>
            <a:r>
              <a:rPr lang="it-IT" b="1" dirty="0"/>
              <a:t>più lontano possibile </a:t>
            </a:r>
            <a:r>
              <a:rPr lang="it-IT" dirty="0"/>
              <a:t>dagli esemplari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Non modificare mai il </a:t>
            </a:r>
            <a:r>
              <a:rPr lang="it-IT" b="1" dirty="0"/>
              <a:t>microclima interno</a:t>
            </a:r>
          </a:p>
          <a:p>
            <a:endParaRPr lang="it-IT" dirty="0" err="1">
              <a:latin typeface="+mj-lt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D1CEF3CB-F41A-DF64-1B7E-56FED5E045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571509" y="3051486"/>
            <a:ext cx="1569908" cy="1694757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DBE5EABE-C66F-14CE-D7FF-45725B35F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3535" y="-1"/>
            <a:ext cx="1237882" cy="1274733"/>
          </a:xfrm>
          <a:prstGeom prst="rect">
            <a:avLst/>
          </a:prstGeom>
        </p:spPr>
      </p:pic>
      <p:sp>
        <p:nvSpPr>
          <p:cNvPr id="3" name="Segnaposto data 4">
            <a:extLst>
              <a:ext uri="{FF2B5EF4-FFF2-40B4-BE49-F238E27FC236}">
                <a16:creationId xmlns:a16="http://schemas.microsoft.com/office/drawing/2014/main" id="{1B96B5E8-8FE2-560A-2D9B-2DBA41EE34F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438400" y="4826897"/>
            <a:ext cx="2133600" cy="273844"/>
          </a:xfrm>
        </p:spPr>
        <p:txBody>
          <a:bodyPr/>
          <a:lstStyle/>
          <a:p>
            <a:r>
              <a:rPr lang="it-IT" dirty="0"/>
              <a:t>GG/MM/AAAA</a:t>
            </a:r>
          </a:p>
        </p:txBody>
      </p:sp>
      <p:sp>
        <p:nvSpPr>
          <p:cNvPr id="7" name="Segnaposto piè di pagina 5">
            <a:extLst>
              <a:ext uri="{FF2B5EF4-FFF2-40B4-BE49-F238E27FC236}">
                <a16:creationId xmlns:a16="http://schemas.microsoft.com/office/drawing/2014/main" id="{8062C3C5-452F-D66F-31F4-610BFA60EC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00" y="4826897"/>
            <a:ext cx="2880000" cy="273844"/>
          </a:xfrm>
        </p:spPr>
        <p:txBody>
          <a:bodyPr/>
          <a:lstStyle/>
          <a:p>
            <a:r>
              <a:rPr lang="it-IT" dirty="0"/>
              <a:t>Corso Base Chirotteri e Speleologia</a:t>
            </a:r>
          </a:p>
        </p:txBody>
      </p:sp>
    </p:spTree>
    <p:extLst>
      <p:ext uri="{BB962C8B-B14F-4D97-AF65-F5344CB8AC3E}">
        <p14:creationId xmlns:p14="http://schemas.microsoft.com/office/powerpoint/2010/main" val="2033077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740839-AD8E-9F38-F41D-ABCEEBD22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1B32D90C-8170-D200-B392-E667B73AC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17</a:t>
            </a:fld>
            <a:endParaRPr lang="it-IT" dirty="0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F87D3D0E-7630-0E0B-F671-108541023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99233"/>
            <a:ext cx="5114259" cy="815789"/>
          </a:xfrm>
        </p:spPr>
        <p:txBody>
          <a:bodyPr>
            <a:normAutofit/>
          </a:bodyPr>
          <a:lstStyle/>
          <a:p>
            <a:r>
              <a:rPr lang="it-IT" sz="2800" dirty="0"/>
              <a:t>PIPISTRELLI E SPELEOLOGI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D447DBF8-301A-91B7-0E12-82390EDE10E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5808" y="571647"/>
            <a:ext cx="4006251" cy="398463"/>
          </a:xfrm>
        </p:spPr>
        <p:txBody>
          <a:bodyPr/>
          <a:lstStyle/>
          <a:p>
            <a:r>
              <a:rPr lang="it-IT" sz="1800" dirty="0"/>
              <a:t>Impatti particolarmente importanti</a:t>
            </a:r>
          </a:p>
        </p:txBody>
      </p:sp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439148FA-C5AB-F948-96AB-1FC0760CF2B9}"/>
              </a:ext>
            </a:extLst>
          </p:cNvPr>
          <p:cNvSpPr txBox="1">
            <a:spLocks/>
          </p:cNvSpPr>
          <p:nvPr/>
        </p:nvSpPr>
        <p:spPr>
          <a:xfrm>
            <a:off x="457200" y="970110"/>
            <a:ext cx="4980709" cy="3123878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135731" indent="-135731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Char char="•"/>
              <a:tabLst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03622" indent="-136922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Char char="–"/>
              <a:tabLst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670322" indent="-135731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Char char="•"/>
              <a:tabLst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933450" indent="-130969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Char char="–"/>
              <a:tabLst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201341" indent="-130969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Char char="»"/>
              <a:tabLst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1800" dirty="0"/>
              <a:t>Gite scolastiche, attività ricreative, corsi speleologia in grotta in </a:t>
            </a:r>
            <a:r>
              <a:rPr lang="it-IT" sz="1800" b="1" dirty="0"/>
              <a:t>presenza di colonie</a:t>
            </a:r>
          </a:p>
          <a:p>
            <a:pPr algn="just"/>
            <a:endParaRPr lang="it-IT" sz="1800" dirty="0"/>
          </a:p>
          <a:p>
            <a:pPr algn="just"/>
            <a:endParaRPr lang="it-IT" sz="1800" dirty="0">
              <a:highlight>
                <a:srgbClr val="FFFF00"/>
              </a:highlight>
            </a:endParaRPr>
          </a:p>
          <a:p>
            <a:pPr algn="just"/>
            <a:endParaRPr lang="it-IT" sz="1800" dirty="0">
              <a:highlight>
                <a:srgbClr val="FFFF00"/>
              </a:highlight>
            </a:endParaRP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21D583DD-BCBA-6386-9443-1FDAF2707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1459" y="99291"/>
            <a:ext cx="3419317" cy="4559089"/>
          </a:xfrm>
          <a:prstGeom prst="rect">
            <a:avLst/>
          </a:prstGeom>
        </p:spPr>
      </p:pic>
      <p:pic>
        <p:nvPicPr>
          <p:cNvPr id="3" name="Picture 5" descr="C:\Users\Mauro\Desktop\Pipi Corso Biospeleologia-10mar19\Buso della Rana visita.jpg">
            <a:extLst>
              <a:ext uri="{FF2B5EF4-FFF2-40B4-BE49-F238E27FC236}">
                <a16:creationId xmlns:a16="http://schemas.microsoft.com/office/drawing/2014/main" id="{777B820E-2372-26F4-C5FD-5622E5C8E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676421"/>
            <a:ext cx="4681100" cy="2981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egnaposto data 4">
            <a:extLst>
              <a:ext uri="{FF2B5EF4-FFF2-40B4-BE49-F238E27FC236}">
                <a16:creationId xmlns:a16="http://schemas.microsoft.com/office/drawing/2014/main" id="{EB958FB1-7E6A-0031-AE73-AD29B443EA0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438400" y="4826897"/>
            <a:ext cx="2133600" cy="273844"/>
          </a:xfrm>
        </p:spPr>
        <p:txBody>
          <a:bodyPr/>
          <a:lstStyle/>
          <a:p>
            <a:r>
              <a:rPr lang="it-IT" dirty="0"/>
              <a:t>GG/MM/AAAA</a:t>
            </a:r>
          </a:p>
        </p:txBody>
      </p:sp>
      <p:sp>
        <p:nvSpPr>
          <p:cNvPr id="9" name="Segnaposto piè di pagina 5">
            <a:extLst>
              <a:ext uri="{FF2B5EF4-FFF2-40B4-BE49-F238E27FC236}">
                <a16:creationId xmlns:a16="http://schemas.microsoft.com/office/drawing/2014/main" id="{ABC5A6D5-A1D2-80D3-466F-303C5DB8BE0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00" y="4826897"/>
            <a:ext cx="2880000" cy="273844"/>
          </a:xfrm>
        </p:spPr>
        <p:txBody>
          <a:bodyPr/>
          <a:lstStyle/>
          <a:p>
            <a:r>
              <a:rPr lang="it-IT" dirty="0"/>
              <a:t>Corso Base Chirotteri e Speleologia</a:t>
            </a:r>
          </a:p>
        </p:txBody>
      </p:sp>
    </p:spTree>
    <p:extLst>
      <p:ext uri="{BB962C8B-B14F-4D97-AF65-F5344CB8AC3E}">
        <p14:creationId xmlns:p14="http://schemas.microsoft.com/office/powerpoint/2010/main" val="2156225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4BAD9-9729-DFC4-74DB-BC65A1CAB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B7ECB2BC-DE30-23B5-8778-E147A86FE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18</a:t>
            </a:fld>
            <a:endParaRPr lang="it-IT" dirty="0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4FFD825B-9D31-DFFD-0EB1-D4045B5F7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66827"/>
            <a:ext cx="5192232" cy="572606"/>
          </a:xfrm>
        </p:spPr>
        <p:txBody>
          <a:bodyPr>
            <a:normAutofit/>
          </a:bodyPr>
          <a:lstStyle/>
          <a:p>
            <a:r>
              <a:rPr lang="it-IT" sz="2800" dirty="0"/>
              <a:t>PIPISTRELLI E SPELEOLOGI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5954618C-CEBE-67DD-13C0-81DCE6A709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86322" y="588003"/>
            <a:ext cx="4006251" cy="398463"/>
          </a:xfrm>
        </p:spPr>
        <p:txBody>
          <a:bodyPr/>
          <a:lstStyle/>
          <a:p>
            <a:r>
              <a:rPr lang="it-IT" sz="1800" dirty="0"/>
              <a:t>Impatti particolarmente importanti</a:t>
            </a:r>
          </a:p>
        </p:txBody>
      </p:sp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BDD5499E-340D-3610-9189-2318AF4DAE5F}"/>
              </a:ext>
            </a:extLst>
          </p:cNvPr>
          <p:cNvSpPr txBox="1">
            <a:spLocks/>
          </p:cNvSpPr>
          <p:nvPr/>
        </p:nvSpPr>
        <p:spPr>
          <a:xfrm>
            <a:off x="496836" y="935997"/>
            <a:ext cx="3995737" cy="3123878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135731" indent="-135731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Char char="•"/>
              <a:tabLst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03622" indent="-136922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Char char="–"/>
              <a:tabLst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670322" indent="-135731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Char char="•"/>
              <a:tabLst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933450" indent="-130969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Char char="–"/>
              <a:tabLst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201341" indent="-130969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Char char="»"/>
              <a:tabLst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800" dirty="0"/>
              <a:t>Accendere fuochi</a:t>
            </a:r>
          </a:p>
          <a:p>
            <a:r>
              <a:rPr lang="it-IT" sz="1800" dirty="0"/>
              <a:t>Rumori e vibrazioni</a:t>
            </a:r>
          </a:p>
          <a:p>
            <a:endParaRPr lang="it-IT" sz="1800" dirty="0"/>
          </a:p>
          <a:p>
            <a:endParaRPr lang="it-IT" sz="1800" dirty="0">
              <a:highlight>
                <a:srgbClr val="FFFF00"/>
              </a:highlight>
            </a:endParaRPr>
          </a:p>
          <a:p>
            <a:endParaRPr lang="it-IT" sz="1800" dirty="0">
              <a:highlight>
                <a:srgbClr val="FFFF00"/>
              </a:highlight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3F312372-F0B3-D1FB-517D-6A2161C81B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904"/>
          <a:stretch>
            <a:fillRect/>
          </a:stretch>
        </p:blipFill>
        <p:spPr>
          <a:xfrm>
            <a:off x="5007223" y="588003"/>
            <a:ext cx="4136777" cy="3768437"/>
          </a:xfrm>
          <a:prstGeom prst="rect">
            <a:avLst/>
          </a:prstGeom>
        </p:spPr>
      </p:pic>
      <p:pic>
        <p:nvPicPr>
          <p:cNvPr id="3" name="Picture 2" descr="C:\Users\Mauro\Desktop\Pipi Corso Biospeleologia-10mar19\Geotritoni\enritrapano.jpg">
            <a:extLst>
              <a:ext uri="{FF2B5EF4-FFF2-40B4-BE49-F238E27FC236}">
                <a16:creationId xmlns:a16="http://schemas.microsoft.com/office/drawing/2014/main" id="{AAFC4069-9EE6-6A71-FE73-E2679545B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54" y="1722972"/>
            <a:ext cx="4178922" cy="280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egnaposto data 4">
            <a:extLst>
              <a:ext uri="{FF2B5EF4-FFF2-40B4-BE49-F238E27FC236}">
                <a16:creationId xmlns:a16="http://schemas.microsoft.com/office/drawing/2014/main" id="{3EE820CA-74B1-C750-4BA0-D3EB15D0D92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438400" y="4826897"/>
            <a:ext cx="2133600" cy="273844"/>
          </a:xfrm>
        </p:spPr>
        <p:txBody>
          <a:bodyPr/>
          <a:lstStyle/>
          <a:p>
            <a:r>
              <a:rPr lang="it-IT" dirty="0"/>
              <a:t>GG/MM/AAAA</a:t>
            </a:r>
          </a:p>
        </p:txBody>
      </p:sp>
      <p:sp>
        <p:nvSpPr>
          <p:cNvPr id="9" name="Segnaposto piè di pagina 5">
            <a:extLst>
              <a:ext uri="{FF2B5EF4-FFF2-40B4-BE49-F238E27FC236}">
                <a16:creationId xmlns:a16="http://schemas.microsoft.com/office/drawing/2014/main" id="{E41B5F91-0CA0-A88F-13AA-9E4B5E36C7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00" y="4826897"/>
            <a:ext cx="2880000" cy="273844"/>
          </a:xfrm>
        </p:spPr>
        <p:txBody>
          <a:bodyPr/>
          <a:lstStyle/>
          <a:p>
            <a:r>
              <a:rPr lang="it-IT" dirty="0"/>
              <a:t>Corso Base Chirotteri e Speleologia</a:t>
            </a:r>
          </a:p>
        </p:txBody>
      </p:sp>
    </p:spTree>
    <p:extLst>
      <p:ext uri="{BB962C8B-B14F-4D97-AF65-F5344CB8AC3E}">
        <p14:creationId xmlns:p14="http://schemas.microsoft.com/office/powerpoint/2010/main" val="37814395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63CF6-EC05-4A69-B7FA-A8C9465FB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125AB532-37BC-48EB-29F6-374A14E64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19</a:t>
            </a:fld>
            <a:endParaRPr lang="it-IT" dirty="0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87188041-20DC-F9C9-5E42-BC1E740BF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85390"/>
            <a:ext cx="5298557" cy="421017"/>
          </a:xfrm>
        </p:spPr>
        <p:txBody>
          <a:bodyPr>
            <a:noAutofit/>
          </a:bodyPr>
          <a:lstStyle/>
          <a:p>
            <a:r>
              <a:rPr lang="it-IT" sz="2800" dirty="0"/>
              <a:t>PIPISTRELLI E SPELEOLOGI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3E4AC847-D72B-2435-19EF-3C0F56B7CCC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86322" y="374832"/>
            <a:ext cx="4006251" cy="398463"/>
          </a:xfrm>
        </p:spPr>
        <p:txBody>
          <a:bodyPr/>
          <a:lstStyle/>
          <a:p>
            <a:r>
              <a:rPr lang="it-IT" sz="1800" dirty="0"/>
              <a:t>Impatti particolarmente importanti</a:t>
            </a:r>
          </a:p>
        </p:txBody>
      </p:sp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6B7D76DD-574B-2D05-A736-554BFDD4289B}"/>
              </a:ext>
            </a:extLst>
          </p:cNvPr>
          <p:cNvSpPr txBox="1">
            <a:spLocks/>
          </p:cNvSpPr>
          <p:nvPr/>
        </p:nvSpPr>
        <p:spPr>
          <a:xfrm>
            <a:off x="43013" y="842633"/>
            <a:ext cx="5050592" cy="3717375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135731" indent="-135731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Char char="•"/>
              <a:tabLst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03622" indent="-136922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Char char="–"/>
              <a:tabLst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670322" indent="-135731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Char char="•"/>
              <a:tabLst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933450" indent="-130969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Char char="–"/>
              <a:tabLst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201341" indent="-130969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Char char="»"/>
              <a:tabLst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600"/>
              </a:spcAft>
              <a:buNone/>
            </a:pPr>
            <a:r>
              <a:rPr lang="it-IT" sz="1800" b="1" dirty="0"/>
              <a:t>White-Nose </a:t>
            </a:r>
            <a:r>
              <a:rPr lang="it-IT" sz="1800" b="1" dirty="0" err="1"/>
              <a:t>Syndrome</a:t>
            </a:r>
            <a:r>
              <a:rPr lang="it-IT" sz="1800" b="1" dirty="0"/>
              <a:t> (WNS)</a:t>
            </a:r>
          </a:p>
          <a:p>
            <a:pPr algn="just">
              <a:spcAft>
                <a:spcPts val="600"/>
              </a:spcAft>
            </a:pPr>
            <a:r>
              <a:rPr lang="it-IT" sz="1800" dirty="0"/>
              <a:t>In USA </a:t>
            </a:r>
            <a:r>
              <a:rPr lang="it-IT" sz="1800" b="1" dirty="0"/>
              <a:t>mortalità di massa </a:t>
            </a:r>
            <a:r>
              <a:rPr lang="it-IT" sz="1800" dirty="0"/>
              <a:t>per alcune specie (oltre 90%)</a:t>
            </a:r>
          </a:p>
          <a:p>
            <a:pPr algn="just">
              <a:spcAft>
                <a:spcPts val="600"/>
              </a:spcAft>
            </a:pPr>
            <a:r>
              <a:rPr lang="it-IT" sz="1800" dirty="0"/>
              <a:t>Causata da un </a:t>
            </a:r>
            <a:r>
              <a:rPr lang="it-IT" sz="1800" b="1" dirty="0"/>
              <a:t>fungo</a:t>
            </a:r>
            <a:r>
              <a:rPr lang="it-IT" sz="1800" dirty="0"/>
              <a:t> trasportato involontariamente dall’Europa dove è endemico e non causa problemi noti</a:t>
            </a:r>
          </a:p>
          <a:p>
            <a:pPr algn="just">
              <a:spcAft>
                <a:spcPts val="600"/>
              </a:spcAft>
            </a:pPr>
            <a:r>
              <a:rPr lang="it-IT" sz="1800" dirty="0"/>
              <a:t>Prolifera in ambienti freddi e umidi (1–15 °C) tipici delle </a:t>
            </a:r>
            <a:r>
              <a:rPr lang="it-IT" sz="1800" b="1" dirty="0"/>
              <a:t>grotte di svernamento</a:t>
            </a:r>
            <a:endParaRPr lang="it-IT" sz="1800" dirty="0"/>
          </a:p>
          <a:p>
            <a:pPr algn="just">
              <a:spcAft>
                <a:spcPts val="600"/>
              </a:spcAft>
            </a:pPr>
            <a:r>
              <a:rPr lang="it-IT" sz="1800" dirty="0"/>
              <a:t>Causa </a:t>
            </a:r>
            <a:r>
              <a:rPr lang="it-IT" sz="1800" b="1" dirty="0"/>
              <a:t>risvegli forzati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5FA5771-9FA0-ACA0-CC31-ADF79EF7D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3605" y="1265400"/>
            <a:ext cx="4050395" cy="2278347"/>
          </a:xfrm>
          <a:prstGeom prst="rect">
            <a:avLst/>
          </a:prstGeom>
        </p:spPr>
      </p:pic>
      <p:sp>
        <p:nvSpPr>
          <p:cNvPr id="9" name="Segnaposto data 4">
            <a:extLst>
              <a:ext uri="{FF2B5EF4-FFF2-40B4-BE49-F238E27FC236}">
                <a16:creationId xmlns:a16="http://schemas.microsoft.com/office/drawing/2014/main" id="{3589516E-D2A9-DF5F-47B7-D0F0D56719D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438400" y="4826897"/>
            <a:ext cx="2133600" cy="273844"/>
          </a:xfrm>
        </p:spPr>
        <p:txBody>
          <a:bodyPr/>
          <a:lstStyle/>
          <a:p>
            <a:r>
              <a:rPr lang="it-IT" dirty="0"/>
              <a:t>GG/MM/AAAA</a:t>
            </a:r>
          </a:p>
        </p:txBody>
      </p:sp>
      <p:sp>
        <p:nvSpPr>
          <p:cNvPr id="11" name="Segnaposto piè di pagina 5">
            <a:extLst>
              <a:ext uri="{FF2B5EF4-FFF2-40B4-BE49-F238E27FC236}">
                <a16:creationId xmlns:a16="http://schemas.microsoft.com/office/drawing/2014/main" id="{5FF2FD24-6600-2CEB-1211-8B086C72E72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00" y="4826897"/>
            <a:ext cx="2880000" cy="273844"/>
          </a:xfrm>
        </p:spPr>
        <p:txBody>
          <a:bodyPr/>
          <a:lstStyle/>
          <a:p>
            <a:r>
              <a:rPr lang="it-IT" dirty="0"/>
              <a:t>Corso Base Chirotteri e Speleologia</a:t>
            </a:r>
          </a:p>
        </p:txBody>
      </p:sp>
    </p:spTree>
    <p:extLst>
      <p:ext uri="{BB962C8B-B14F-4D97-AF65-F5344CB8AC3E}">
        <p14:creationId xmlns:p14="http://schemas.microsoft.com/office/powerpoint/2010/main" val="3153918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6FE86-5ECA-CEB9-0E15-AFE8A75C2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627D3686-7D17-7DA7-B96A-488A4EE58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20</a:t>
            </a:fld>
            <a:endParaRPr lang="it-IT" dirty="0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674EC77A-B11C-E897-D6F9-D6571150C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182372"/>
            <a:ext cx="5298557" cy="421017"/>
          </a:xfrm>
        </p:spPr>
        <p:txBody>
          <a:bodyPr>
            <a:noAutofit/>
          </a:bodyPr>
          <a:lstStyle/>
          <a:p>
            <a:r>
              <a:rPr lang="it-IT" sz="2800" dirty="0"/>
              <a:t>PIPISTRELLI E SPELEOLOGI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13BF6C65-6C03-1B00-6D94-6AB8F1FBE1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86322" y="471814"/>
            <a:ext cx="4006251" cy="398463"/>
          </a:xfrm>
        </p:spPr>
        <p:txBody>
          <a:bodyPr/>
          <a:lstStyle/>
          <a:p>
            <a:r>
              <a:rPr lang="it-IT" sz="1800" dirty="0"/>
              <a:t>Impatti particolarmente importanti</a:t>
            </a:r>
          </a:p>
        </p:txBody>
      </p:sp>
      <p:sp>
        <p:nvSpPr>
          <p:cNvPr id="9" name="Segnaposto data 4">
            <a:extLst>
              <a:ext uri="{FF2B5EF4-FFF2-40B4-BE49-F238E27FC236}">
                <a16:creationId xmlns:a16="http://schemas.microsoft.com/office/drawing/2014/main" id="{1EBDBBED-A7B6-4D0C-3993-D35A02334D0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438400" y="4826897"/>
            <a:ext cx="2133600" cy="273844"/>
          </a:xfrm>
        </p:spPr>
        <p:txBody>
          <a:bodyPr/>
          <a:lstStyle/>
          <a:p>
            <a:r>
              <a:rPr lang="it-IT" dirty="0"/>
              <a:t>GG/MM/AAAA</a:t>
            </a:r>
          </a:p>
        </p:txBody>
      </p:sp>
      <p:sp>
        <p:nvSpPr>
          <p:cNvPr id="11" name="Segnaposto piè di pagina 5">
            <a:extLst>
              <a:ext uri="{FF2B5EF4-FFF2-40B4-BE49-F238E27FC236}">
                <a16:creationId xmlns:a16="http://schemas.microsoft.com/office/drawing/2014/main" id="{A09D5C90-CA38-8480-E642-2CC477981FF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00" y="4826897"/>
            <a:ext cx="2880000" cy="273844"/>
          </a:xfrm>
        </p:spPr>
        <p:txBody>
          <a:bodyPr/>
          <a:lstStyle/>
          <a:p>
            <a:r>
              <a:rPr lang="it-IT" dirty="0"/>
              <a:t>Corso Base Chirotteri e Speleologia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BB1C505-3576-CBB3-F7F1-75B04F2E7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141" y="1011442"/>
            <a:ext cx="4162859" cy="2625376"/>
          </a:xfrm>
          <a:prstGeom prst="rect">
            <a:avLst/>
          </a:prstGeom>
        </p:spPr>
      </p:pic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4DEABBF9-077D-2261-08E0-1D00C8D872B1}"/>
              </a:ext>
            </a:extLst>
          </p:cNvPr>
          <p:cNvSpPr txBox="1">
            <a:spLocks/>
          </p:cNvSpPr>
          <p:nvPr/>
        </p:nvSpPr>
        <p:spPr>
          <a:xfrm>
            <a:off x="129122" y="916515"/>
            <a:ext cx="5976937" cy="3123878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135731" indent="-135731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Char char="•"/>
              <a:tabLst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03622" indent="-136922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Char char="–"/>
              <a:tabLst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670322" indent="-135731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Char char="•"/>
              <a:tabLst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933450" indent="-130969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Char char="–"/>
              <a:tabLst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201341" indent="-130969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Char char="»"/>
              <a:tabLst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600"/>
              </a:spcAft>
              <a:buNone/>
            </a:pPr>
            <a:r>
              <a:rPr lang="it-IT" sz="1800" b="1" dirty="0"/>
              <a:t>White-Nose </a:t>
            </a:r>
            <a:r>
              <a:rPr lang="it-IT" sz="1800" b="1" dirty="0" err="1"/>
              <a:t>Syndrome</a:t>
            </a:r>
            <a:r>
              <a:rPr lang="it-IT" sz="1800" b="1" dirty="0"/>
              <a:t> (WNS)</a:t>
            </a:r>
          </a:p>
          <a:p>
            <a:pPr>
              <a:spcAft>
                <a:spcPts val="600"/>
              </a:spcAft>
            </a:pPr>
            <a:r>
              <a:rPr lang="it-IT" sz="1800" dirty="0"/>
              <a:t>In Eurasia la mortalità è più limitata, ma sono</a:t>
            </a:r>
            <a:r>
              <a:rPr lang="it-IT" sz="1800" b="1" dirty="0"/>
              <a:t> necessarie alcune buone pratiche:</a:t>
            </a:r>
          </a:p>
          <a:p>
            <a:pPr>
              <a:spcAft>
                <a:spcPts val="600"/>
              </a:spcAft>
            </a:pPr>
            <a:r>
              <a:rPr lang="it-IT" sz="1800" b="1" dirty="0"/>
              <a:t>Lavare </a:t>
            </a:r>
            <a:r>
              <a:rPr lang="it-IT" sz="1800" dirty="0"/>
              <a:t>l’attrezzatura e gli indumenti</a:t>
            </a:r>
          </a:p>
          <a:p>
            <a:pPr lvl="1">
              <a:spcAft>
                <a:spcPts val="600"/>
              </a:spcAft>
            </a:pPr>
            <a:r>
              <a:rPr lang="it-IT" sz="1800" b="1" dirty="0"/>
              <a:t>Lavatrice</a:t>
            </a:r>
            <a:r>
              <a:rPr lang="it-IT" sz="1800" dirty="0"/>
              <a:t> e/o acqua + </a:t>
            </a:r>
            <a:r>
              <a:rPr lang="it-IT" sz="1800" b="1" dirty="0"/>
              <a:t>candeggina</a:t>
            </a:r>
            <a:r>
              <a:rPr lang="it-IT" sz="1800" dirty="0"/>
              <a:t> 10%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800" b="1" dirty="0"/>
              <a:t>Evitare grotte </a:t>
            </a:r>
            <a:r>
              <a:rPr lang="it-IT" sz="1800" dirty="0"/>
              <a:t>nelle quali la WNS è segnalata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800" b="1" dirty="0"/>
              <a:t>Segnalare</a:t>
            </a:r>
            <a:r>
              <a:rPr lang="it-IT" sz="1800" dirty="0"/>
              <a:t> eventuali individui sospettati infetti</a:t>
            </a:r>
          </a:p>
        </p:txBody>
      </p:sp>
    </p:spTree>
    <p:extLst>
      <p:ext uri="{BB962C8B-B14F-4D97-AF65-F5344CB8AC3E}">
        <p14:creationId xmlns:p14="http://schemas.microsoft.com/office/powerpoint/2010/main" val="10915212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F3B1D-87CC-DA06-11F9-86AB55409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308EBDB9-0B88-8444-8CFD-49356BE88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C678E-4F8A-3F41-9C87-B58FCDFA0442}" type="slidenum">
              <a:rPr lang="it-IT" smtClean="0"/>
              <a:pPr/>
              <a:t>21</a:t>
            </a:fld>
            <a:endParaRPr lang="it-IT" dirty="0"/>
          </a:p>
        </p:txBody>
      </p:sp>
      <p:sp>
        <p:nvSpPr>
          <p:cNvPr id="9" name="Segnaposto data 4">
            <a:extLst>
              <a:ext uri="{FF2B5EF4-FFF2-40B4-BE49-F238E27FC236}">
                <a16:creationId xmlns:a16="http://schemas.microsoft.com/office/drawing/2014/main" id="{91F00A90-B3A6-7EE6-0237-B9876D80C61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438400" y="4826897"/>
            <a:ext cx="2133600" cy="273844"/>
          </a:xfrm>
        </p:spPr>
        <p:txBody>
          <a:bodyPr/>
          <a:lstStyle/>
          <a:p>
            <a:r>
              <a:rPr lang="it-IT" dirty="0"/>
              <a:t>GG/MM/AAAA</a:t>
            </a:r>
          </a:p>
        </p:txBody>
      </p:sp>
      <p:sp>
        <p:nvSpPr>
          <p:cNvPr id="11" name="Segnaposto piè di pagina 5">
            <a:extLst>
              <a:ext uri="{FF2B5EF4-FFF2-40B4-BE49-F238E27FC236}">
                <a16:creationId xmlns:a16="http://schemas.microsoft.com/office/drawing/2014/main" id="{5BA39A46-C3A7-F4C0-5F8A-E58CD75D4BE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72000" y="4826897"/>
            <a:ext cx="2880000" cy="273844"/>
          </a:xfrm>
        </p:spPr>
        <p:txBody>
          <a:bodyPr/>
          <a:lstStyle/>
          <a:p>
            <a:r>
              <a:rPr lang="it-IT" dirty="0"/>
              <a:t>Corso Base Chirotteri e Speleologia</a:t>
            </a:r>
          </a:p>
        </p:txBody>
      </p:sp>
      <p:sp>
        <p:nvSpPr>
          <p:cNvPr id="15" name="Titolo 6">
            <a:extLst>
              <a:ext uri="{FF2B5EF4-FFF2-40B4-BE49-F238E27FC236}">
                <a16:creationId xmlns:a16="http://schemas.microsoft.com/office/drawing/2014/main" id="{218A7E91-0B2A-33DE-1897-7A8A9788E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56" y="145987"/>
            <a:ext cx="8887689" cy="421017"/>
          </a:xfrm>
        </p:spPr>
        <p:txBody>
          <a:bodyPr>
            <a:noAutofit/>
          </a:bodyPr>
          <a:lstStyle/>
          <a:p>
            <a:pPr algn="ctr"/>
            <a:r>
              <a:rPr lang="it-IT" sz="3200" dirty="0"/>
              <a:t>SPELEOLOGI CUSTODI, NON INTRUSI</a:t>
            </a:r>
          </a:p>
        </p:txBody>
      </p:sp>
      <p:sp>
        <p:nvSpPr>
          <p:cNvPr id="16" name="Segnaposto testo 7">
            <a:extLst>
              <a:ext uri="{FF2B5EF4-FFF2-40B4-BE49-F238E27FC236}">
                <a16:creationId xmlns:a16="http://schemas.microsoft.com/office/drawing/2014/main" id="{1D8F1D8E-0F9E-D7F0-523F-BCE99F9541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" y="1453928"/>
            <a:ext cx="2812472" cy="398463"/>
          </a:xfrm>
        </p:spPr>
        <p:txBody>
          <a:bodyPr/>
          <a:lstStyle/>
          <a:p>
            <a:pPr algn="ctr"/>
            <a:r>
              <a:rPr lang="it-IT" sz="1800" dirty="0"/>
              <a:t>La tutela è fondamentale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F1D2E05E-C2B1-7958-4C9D-414205279C72}"/>
              </a:ext>
            </a:extLst>
          </p:cNvPr>
          <p:cNvSpPr txBox="1">
            <a:spLocks/>
          </p:cNvSpPr>
          <p:nvPr/>
        </p:nvSpPr>
        <p:spPr>
          <a:xfrm>
            <a:off x="3243585" y="1453928"/>
            <a:ext cx="2346054" cy="398463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None/>
              <a:tabLst/>
              <a:defRPr sz="1500" kern="1200">
                <a:solidFill>
                  <a:srgbClr val="0EADBF"/>
                </a:solidFill>
                <a:latin typeface="Arial"/>
                <a:ea typeface="+mn-ea"/>
                <a:cs typeface="Arial"/>
              </a:defRPr>
            </a:lvl1pPr>
            <a:lvl2pPr marL="403622" indent="-136922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Char char="–"/>
              <a:tabLst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670322" indent="-135731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Char char="•"/>
              <a:tabLst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933450" indent="-130969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Char char="–"/>
              <a:tabLst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201341" indent="-130969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Char char="»"/>
              <a:tabLst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800" dirty="0"/>
              <a:t>Servizi ecosistemici</a:t>
            </a:r>
          </a:p>
        </p:txBody>
      </p:sp>
      <p:sp>
        <p:nvSpPr>
          <p:cNvPr id="18" name="Segnaposto testo 7">
            <a:extLst>
              <a:ext uri="{FF2B5EF4-FFF2-40B4-BE49-F238E27FC236}">
                <a16:creationId xmlns:a16="http://schemas.microsoft.com/office/drawing/2014/main" id="{57B47072-2CA8-C58C-E4F7-C0F5E27D46B9}"/>
              </a:ext>
            </a:extLst>
          </p:cNvPr>
          <p:cNvSpPr txBox="1">
            <a:spLocks/>
          </p:cNvSpPr>
          <p:nvPr/>
        </p:nvSpPr>
        <p:spPr>
          <a:xfrm>
            <a:off x="5527087" y="1453928"/>
            <a:ext cx="4006251" cy="398463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None/>
              <a:tabLst/>
              <a:defRPr sz="1500" kern="1200">
                <a:solidFill>
                  <a:srgbClr val="0EADBF"/>
                </a:solidFill>
                <a:latin typeface="Arial"/>
                <a:ea typeface="+mn-ea"/>
                <a:cs typeface="Arial"/>
              </a:defRPr>
            </a:lvl1pPr>
            <a:lvl2pPr marL="403622" indent="-136922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Char char="–"/>
              <a:tabLst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670322" indent="-135731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Char char="•"/>
              <a:tabLst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933450" indent="-130969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Char char="–"/>
              <a:tabLst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201341" indent="-130969" algn="l" defTabSz="3429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3B6E71"/>
              </a:buClr>
              <a:buFont typeface="Arial"/>
              <a:buChar char="»"/>
              <a:tabLst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800" dirty="0"/>
              <a:t>Il ruolo degli speleologi</a:t>
            </a:r>
          </a:p>
        </p:txBody>
      </p: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231BBAD3-C89E-1998-44C1-6AF2D153D452}"/>
              </a:ext>
            </a:extLst>
          </p:cNvPr>
          <p:cNvCxnSpPr>
            <a:cxnSpLocks/>
          </p:cNvCxnSpPr>
          <p:nvPr/>
        </p:nvCxnSpPr>
        <p:spPr>
          <a:xfrm>
            <a:off x="2867892" y="1222010"/>
            <a:ext cx="0" cy="34359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diritto 23">
            <a:extLst>
              <a:ext uri="{FF2B5EF4-FFF2-40B4-BE49-F238E27FC236}">
                <a16:creationId xmlns:a16="http://schemas.microsoft.com/office/drawing/2014/main" id="{B258CDBB-0406-40C7-79D3-C649998D7EB5}"/>
              </a:ext>
            </a:extLst>
          </p:cNvPr>
          <p:cNvCxnSpPr>
            <a:cxnSpLocks/>
          </p:cNvCxnSpPr>
          <p:nvPr/>
        </p:nvCxnSpPr>
        <p:spPr>
          <a:xfrm>
            <a:off x="5867400" y="1222011"/>
            <a:ext cx="0" cy="34359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Immagine 27">
            <a:extLst>
              <a:ext uri="{FF2B5EF4-FFF2-40B4-BE49-F238E27FC236}">
                <a16:creationId xmlns:a16="http://schemas.microsoft.com/office/drawing/2014/main" id="{2DBF23A5-E104-F938-6DAE-8594BF16B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14" y="550100"/>
            <a:ext cx="885510" cy="903581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912C561C-5608-D2C7-AE00-22BD7B9193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4186" y="619404"/>
            <a:ext cx="939119" cy="871954"/>
          </a:xfrm>
          <a:prstGeom prst="rect">
            <a:avLst/>
          </a:prstGeom>
        </p:spPr>
      </p:pic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19B6878D-1643-4444-E7F6-C6EF87E965AB}"/>
              </a:ext>
            </a:extLst>
          </p:cNvPr>
          <p:cNvSpPr txBox="1"/>
          <p:nvPr/>
        </p:nvSpPr>
        <p:spPr>
          <a:xfrm>
            <a:off x="45680" y="1880055"/>
            <a:ext cx="280533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+mj-lt"/>
              </a:rPr>
              <a:t>Gli ambienti ipogei sono fondamentali per la sopravvivenza di intere popolazioni di chirotteri</a:t>
            </a:r>
          </a:p>
          <a:p>
            <a:endParaRPr lang="it-IT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Fasi delicate: letargo e riproduzione</a:t>
            </a:r>
          </a:p>
          <a:p>
            <a:endParaRPr lang="it-IT" dirty="0">
              <a:latin typeface="+mj-lt"/>
            </a:endParaRPr>
          </a:p>
        </p:txBody>
      </p:sp>
      <p:pic>
        <p:nvPicPr>
          <p:cNvPr id="33" name="Immagine 32">
            <a:extLst>
              <a:ext uri="{FF2B5EF4-FFF2-40B4-BE49-F238E27FC236}">
                <a16:creationId xmlns:a16="http://schemas.microsoft.com/office/drawing/2014/main" id="{A1EF5371-2FEB-A70D-7874-BA65E4BD85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9921" y="527188"/>
            <a:ext cx="1039529" cy="943493"/>
          </a:xfrm>
          <a:prstGeom prst="rect">
            <a:avLst/>
          </a:prstGeom>
        </p:spPr>
      </p:pic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68BDB086-B3B6-EE70-F8CD-C82D3F3EFAE4}"/>
              </a:ext>
            </a:extLst>
          </p:cNvPr>
          <p:cNvSpPr txBox="1"/>
          <p:nvPr/>
        </p:nvSpPr>
        <p:spPr>
          <a:xfrm>
            <a:off x="2880866" y="1880055"/>
            <a:ext cx="29380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+mj-lt"/>
              </a:rPr>
              <a:t>Controllo naturale degli insetti dannosi</a:t>
            </a:r>
          </a:p>
          <a:p>
            <a:endParaRPr lang="it-IT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Risparmio economico e minor uso di pesticidi in agricoltura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endParaRPr lang="it-IT" dirty="0">
              <a:latin typeface="+mj-lt"/>
            </a:endParaRP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E7D80FAD-2B9C-59D2-FC62-64595591A023}"/>
              </a:ext>
            </a:extLst>
          </p:cNvPr>
          <p:cNvSpPr txBox="1"/>
          <p:nvPr/>
        </p:nvSpPr>
        <p:spPr>
          <a:xfrm>
            <a:off x="5929952" y="1817756"/>
            <a:ext cx="311033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+mj-lt"/>
              </a:rPr>
              <a:t>Custodi degli habitat sotterranei – </a:t>
            </a:r>
            <a:r>
              <a:rPr lang="it-IT" i="1" dirty="0">
                <a:latin typeface="+mj-lt"/>
              </a:rPr>
              <a:t>segnalare criticità</a:t>
            </a:r>
          </a:p>
          <a:p>
            <a:endParaRPr lang="it-IT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Informazioni preziose – </a:t>
            </a:r>
            <a:r>
              <a:rPr lang="it-IT" i="1" dirty="0"/>
              <a:t>segnalare presenza di chirotteri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La tutela inizia dal comportamento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endParaRPr lang="it-IT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68231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17" grpId="0"/>
      <p:bldP spid="18" grpId="0"/>
      <p:bldP spid="31" grpId="0"/>
      <p:bldP spid="34" grpId="0"/>
      <p:bldP spid="3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B79E4004-4AD5-3373-122D-F956F7CE3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382"/>
            <a:ext cx="9144000" cy="298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132698"/>
      </p:ext>
    </p:extLst>
  </p:cSld>
  <p:clrMapOvr>
    <a:masterClrMapping/>
  </p:clrMapOvr>
</p:sld>
</file>

<file path=ppt/theme/theme1.xml><?xml version="1.0" encoding="utf-8"?>
<a:theme xmlns:a="http://schemas.openxmlformats.org/drawingml/2006/main" name="Schema_cover">
  <a:themeElements>
    <a:clrScheme name="Impostazioni personalizzate 1">
      <a:dk1>
        <a:srgbClr val="343433"/>
      </a:dk1>
      <a:lt1>
        <a:srgbClr val="FFFFFF"/>
      </a:lt1>
      <a:dk2>
        <a:srgbClr val="333432"/>
      </a:dk2>
      <a:lt2>
        <a:srgbClr val="FFFEFE"/>
      </a:lt2>
      <a:accent1>
        <a:srgbClr val="008BCF"/>
      </a:accent1>
      <a:accent2>
        <a:srgbClr val="1C507F"/>
      </a:accent2>
      <a:accent3>
        <a:srgbClr val="08A3B3"/>
      </a:accent3>
      <a:accent4>
        <a:srgbClr val="005966"/>
      </a:accent4>
      <a:accent5>
        <a:srgbClr val="7D7979"/>
      </a:accent5>
      <a:accent6>
        <a:srgbClr val="992E61"/>
      </a:accent6>
      <a:hlink>
        <a:srgbClr val="008CCF"/>
      </a:hlink>
      <a:folHlink>
        <a:srgbClr val="1D4F7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latin typeface="+mj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Schema pagine interne">
  <a:themeElements>
    <a:clrScheme name="Personalizzati 9">
      <a:dk1>
        <a:srgbClr val="3C3C3B"/>
      </a:dk1>
      <a:lt1>
        <a:srgbClr val="FFFFFF"/>
      </a:lt1>
      <a:dk2>
        <a:srgbClr val="A2BB2C"/>
      </a:dk2>
      <a:lt2>
        <a:srgbClr val="00803F"/>
      </a:lt2>
      <a:accent1>
        <a:srgbClr val="1B9583"/>
      </a:accent1>
      <a:accent2>
        <a:srgbClr val="15AF97"/>
      </a:accent2>
      <a:accent3>
        <a:srgbClr val="61B34F"/>
      </a:accent3>
      <a:accent4>
        <a:srgbClr val="00A13A"/>
      </a:accent4>
      <a:accent5>
        <a:srgbClr val="28B8CE"/>
      </a:accent5>
      <a:accent6>
        <a:srgbClr val="008EA7"/>
      </a:accent6>
      <a:hlink>
        <a:srgbClr val="A2BC2C"/>
      </a:hlink>
      <a:folHlink>
        <a:srgbClr val="3C3C3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latin typeface="+mj-lt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EC66AA7EAA77D499CE4FB55381C370E" ma:contentTypeVersion="14" ma:contentTypeDescription="Creare un nuovo documento." ma:contentTypeScope="" ma:versionID="dd1739f304ad3101b18889cfaf47b84a">
  <xsd:schema xmlns:xsd="http://www.w3.org/2001/XMLSchema" xmlns:xs="http://www.w3.org/2001/XMLSchema" xmlns:p="http://schemas.microsoft.com/office/2006/metadata/properties" xmlns:ns2="610dc492-4fe5-45c0-8956-b706a168a7eb" xmlns:ns3="4a0eb2bf-6e92-4ed2-9993-cf35fa24e953" targetNamespace="http://schemas.microsoft.com/office/2006/metadata/properties" ma:root="true" ma:fieldsID="b2e9b1e1ecb2417336406c4f5b9fcd50" ns2:_="" ns3:_="">
    <xsd:import namespace="610dc492-4fe5-45c0-8956-b706a168a7eb"/>
    <xsd:import namespace="4a0eb2bf-6e92-4ed2-9993-cf35fa24e95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0dc492-4fe5-45c0-8956-b706a168a7e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3e61dcd4-fda3-49ed-92bf-30d595b295b5}" ma:internalName="TaxCatchAll" ma:showField="CatchAllData" ma:web="610dc492-4fe5-45c0-8956-b706a168a7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0eb2bf-6e92-4ed2-9993-cf35fa24e9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Tag immagine" ma:readOnly="false" ma:fieldId="{5cf76f15-5ced-4ddc-b409-7134ff3c332f}" ma:taxonomyMulti="true" ma:sspId="db7926ff-2ec1-4849-9596-1deaf2f3d79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a0eb2bf-6e92-4ed2-9993-cf35fa24e953">
      <Terms xmlns="http://schemas.microsoft.com/office/infopath/2007/PartnerControls"/>
    </lcf76f155ced4ddcb4097134ff3c332f>
    <TaxCatchAll xmlns="610dc492-4fe5-45c0-8956-b706a168a7e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4408A7E-D6C3-4BB8-8AFE-0F8E7A9FFF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0dc492-4fe5-45c0-8956-b706a168a7eb"/>
    <ds:schemaRef ds:uri="4a0eb2bf-6e92-4ed2-9993-cf35fa24e9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052BFC2-46F9-4930-96BB-BD5C3E3C167C}">
  <ds:schemaRefs>
    <ds:schemaRef ds:uri="http://schemas.microsoft.com/office/2006/metadata/properties"/>
    <ds:schemaRef ds:uri="http://schemas.microsoft.com/office/infopath/2007/PartnerControls"/>
    <ds:schemaRef ds:uri="4a0eb2bf-6e92-4ed2-9993-cf35fa24e953"/>
    <ds:schemaRef ds:uri="610dc492-4fe5-45c0-8956-b706a168a7eb"/>
  </ds:schemaRefs>
</ds:datastoreItem>
</file>

<file path=customXml/itemProps3.xml><?xml version="1.0" encoding="utf-8"?>
<ds:datastoreItem xmlns:ds="http://schemas.openxmlformats.org/officeDocument/2006/customXml" ds:itemID="{BF0D2194-3F91-4C5E-88B6-AADA655158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3294</TotalTime>
  <Words>1150</Words>
  <Application>Microsoft Office PowerPoint</Application>
  <PresentationFormat>Presentazione su schermo (16:9)</PresentationFormat>
  <Paragraphs>209</Paragraphs>
  <Slides>22</Slides>
  <Notes>12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22</vt:i4>
      </vt:variant>
    </vt:vector>
  </HeadingPairs>
  <TitlesOfParts>
    <vt:vector size="28" baseType="lpstr">
      <vt:lpstr>Arial</vt:lpstr>
      <vt:lpstr>Calibri</vt:lpstr>
      <vt:lpstr>Chelsea Market</vt:lpstr>
      <vt:lpstr>Schema_cover</vt:lpstr>
      <vt:lpstr>Schema pagine interne</vt:lpstr>
      <vt:lpstr>Personalizza struttura</vt:lpstr>
      <vt:lpstr>Corso base chirotteri</vt:lpstr>
      <vt:lpstr>Presentazione standard di PowerPoint</vt:lpstr>
      <vt:lpstr>Presentazione standard di PowerPoint</vt:lpstr>
      <vt:lpstr>CICLO BIOLOGICO</vt:lpstr>
      <vt:lpstr>CICLO BIOLOGICO</vt:lpstr>
      <vt:lpstr>Presentazione standard di PowerPoint</vt:lpstr>
      <vt:lpstr>Presentazione standard di PowerPoint</vt:lpstr>
      <vt:lpstr>CICLO BIOLOGICO</vt:lpstr>
      <vt:lpstr>CICLO BIOLOGICO</vt:lpstr>
      <vt:lpstr>Presentazione standard di PowerPoint</vt:lpstr>
      <vt:lpstr>Presentazione standard di PowerPoint</vt:lpstr>
      <vt:lpstr>CICLO BIOLOGICO</vt:lpstr>
      <vt:lpstr>Presentazione standard di PowerPoint</vt:lpstr>
      <vt:lpstr>PIPISTRELLI, SPECIE PROTETTE</vt:lpstr>
      <vt:lpstr>PIPISTRELLI E SPELEOLOGI</vt:lpstr>
      <vt:lpstr>PIPISTRELLI E SPELEOLOGI</vt:lpstr>
      <vt:lpstr>PIPISTRELLI E SPELEOLOGI</vt:lpstr>
      <vt:lpstr>PIPISTRELLI E SPELEOLOGI</vt:lpstr>
      <vt:lpstr>PIPISTRELLI E SPELEOLOGI</vt:lpstr>
      <vt:lpstr>PIPISTRELLI E SPELEOLOGI</vt:lpstr>
      <vt:lpstr>SPELEOLOGI CUSTODI, NON INTRUSI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employee</dc:creator>
  <cp:lastModifiedBy>Stefania Bologna</cp:lastModifiedBy>
  <cp:revision>195</cp:revision>
  <dcterms:created xsi:type="dcterms:W3CDTF">2019-07-02T13:36:47Z</dcterms:created>
  <dcterms:modified xsi:type="dcterms:W3CDTF">2026-01-16T09:57:39Z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0x010100DEC66AA7EAA77D499CE4FB55381C370E</vt:lpwstr>
  </property>
</Properties>
</file>