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1" r:id="rId2"/>
    <p:sldId id="259" r:id="rId3"/>
    <p:sldId id="262" r:id="rId4"/>
    <p:sldId id="263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ile chiaro 1 - Color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ile chiaro 3 - Color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Stile chiaro 3 - Color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-816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it-IT" sz="1200" b="0" dirty="0"/>
              <a:t>Controlli per </a:t>
            </a:r>
            <a:r>
              <a:rPr lang="it-IT" sz="1200" b="0" dirty="0" smtClean="0"/>
              <a:t>Provincia</a:t>
            </a:r>
            <a:endParaRPr lang="it-IT" sz="1200" b="0" dirty="0"/>
          </a:p>
        </c:rich>
      </c:tx>
      <c:layout>
        <c:manualLayout>
          <c:xMode val="edge"/>
          <c:yMode val="edge"/>
          <c:x val="0.53965197096750794"/>
          <c:y val="3.6526090749599747E-3"/>
        </c:manualLayout>
      </c:layout>
      <c:overlay val="1"/>
      <c:spPr>
        <a:ln>
          <a:solidFill>
            <a:srgbClr val="70AD47">
              <a:lumMod val="60000"/>
              <a:lumOff val="40000"/>
            </a:srgbClr>
          </a:solidFill>
        </a:ln>
      </c:sp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Foglio1!$G$3</c:f>
              <c:strCache>
                <c:ptCount val="1"/>
                <c:pt idx="0">
                  <c:v>%</c:v>
                </c:pt>
              </c:strCache>
            </c:strRef>
          </c:tx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Foglio1!$E$4:$E$15</c:f>
              <c:strCache>
                <c:ptCount val="12"/>
                <c:pt idx="0">
                  <c:v>Bergamo</c:v>
                </c:pt>
                <c:pt idx="1">
                  <c:v>Brescia</c:v>
                </c:pt>
                <c:pt idx="2">
                  <c:v>Como</c:v>
                </c:pt>
                <c:pt idx="3">
                  <c:v>Lecco</c:v>
                </c:pt>
                <c:pt idx="4">
                  <c:v>Cremona</c:v>
                </c:pt>
                <c:pt idx="5">
                  <c:v>Lodi</c:v>
                </c:pt>
                <c:pt idx="6">
                  <c:v>Monza Brianza</c:v>
                </c:pt>
                <c:pt idx="7">
                  <c:v>Milano</c:v>
                </c:pt>
                <c:pt idx="8">
                  <c:v>Mantova</c:v>
                </c:pt>
                <c:pt idx="9">
                  <c:v>Pavia</c:v>
                </c:pt>
                <c:pt idx="10">
                  <c:v>Sondrio compreso PNS</c:v>
                </c:pt>
                <c:pt idx="11">
                  <c:v>Varese</c:v>
                </c:pt>
              </c:strCache>
            </c:strRef>
          </c:cat>
          <c:val>
            <c:numRef>
              <c:f>Foglio1!$G$4:$G$15</c:f>
              <c:numCache>
                <c:formatCode>0.00%</c:formatCode>
                <c:ptCount val="12"/>
                <c:pt idx="0">
                  <c:v>0.15989999999999999</c:v>
                </c:pt>
                <c:pt idx="1">
                  <c:v>0.16500000000000001</c:v>
                </c:pt>
                <c:pt idx="2">
                  <c:v>0.1096</c:v>
                </c:pt>
                <c:pt idx="3">
                  <c:v>9.5699999999999993E-2</c:v>
                </c:pt>
                <c:pt idx="4">
                  <c:v>3.27E-2</c:v>
                </c:pt>
                <c:pt idx="5">
                  <c:v>2.1399999999999999E-2</c:v>
                </c:pt>
                <c:pt idx="6">
                  <c:v>2.5000000000000001E-3</c:v>
                </c:pt>
                <c:pt idx="7">
                  <c:v>5.16E-2</c:v>
                </c:pt>
                <c:pt idx="8">
                  <c:v>4.1599999999999998E-2</c:v>
                </c:pt>
                <c:pt idx="9">
                  <c:v>6.8000000000000005E-2</c:v>
                </c:pt>
                <c:pt idx="10">
                  <c:v>0.18509999999999999</c:v>
                </c:pt>
                <c:pt idx="11">
                  <c:v>6.6799999999999998E-2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 sz="1600" b="0" dirty="0"/>
              <a:t>ESITI</a:t>
            </a:r>
            <a:r>
              <a:rPr lang="it-IT" sz="1600" b="0" baseline="0" dirty="0"/>
              <a:t> </a:t>
            </a:r>
            <a:r>
              <a:rPr lang="it-IT" sz="1600" b="0" baseline="0" dirty="0" smtClean="0"/>
              <a:t>CONTROLLI</a:t>
            </a:r>
            <a:endParaRPr lang="it-IT" sz="1600" b="0" dirty="0"/>
          </a:p>
        </c:rich>
      </c:tx>
      <c:layout/>
      <c:overlay val="0"/>
      <c:spPr>
        <a:ln>
          <a:solidFill>
            <a:srgbClr val="002060"/>
          </a:solidFill>
        </a:ln>
      </c:sp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4722222222222227E-2"/>
          <c:y val="0.32924431321084863"/>
          <c:w val="0.81388888888888888"/>
          <c:h val="0.55011300670749486"/>
        </c:manualLayout>
      </c:layout>
      <c:pie3DChart>
        <c:varyColors val="1"/>
        <c:ser>
          <c:idx val="0"/>
          <c:order val="0"/>
          <c:spPr>
            <a:solidFill>
              <a:schemeClr val="accent4">
                <a:lumMod val="60000"/>
                <a:lumOff val="40000"/>
              </a:schemeClr>
            </a:solidFill>
          </c:spPr>
          <c:explosion val="13"/>
          <c:dPt>
            <c:idx val="1"/>
            <c:bubble3D val="0"/>
            <c:explosion val="18"/>
            <c:spPr>
              <a:solidFill>
                <a:srgbClr val="0070C0"/>
              </a:solidFill>
            </c:spPr>
          </c:dPt>
          <c:dPt>
            <c:idx val="2"/>
            <c:bubble3D val="0"/>
            <c:spPr>
              <a:solidFill>
                <a:srgbClr val="92D050"/>
              </a:solidFill>
            </c:spPr>
          </c:dPt>
          <c:dLbls>
            <c:dLbl>
              <c:idx val="2"/>
              <c:spPr>
                <a:noFill/>
              </c:spPr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Foglio2!$H$10:$J$10</c:f>
              <c:strCache>
                <c:ptCount val="3"/>
                <c:pt idx="0">
                  <c:v>POSITIVO</c:v>
                </c:pt>
                <c:pt idx="1">
                  <c:v>NEGATIVO</c:v>
                </c:pt>
                <c:pt idx="2">
                  <c:v>NULLO</c:v>
                </c:pt>
              </c:strCache>
            </c:strRef>
          </c:cat>
          <c:val>
            <c:numRef>
              <c:f>Foglio2!$H$12:$J$12</c:f>
              <c:numCache>
                <c:formatCode>General</c:formatCode>
                <c:ptCount val="3"/>
                <c:pt idx="0">
                  <c:v>7.2533516672396008</c:v>
                </c:pt>
                <c:pt idx="1">
                  <c:v>92.402887590237199</c:v>
                </c:pt>
                <c:pt idx="2">
                  <c:v>0.34376074252320382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7B0BA-21A8-4D0C-B742-83780797700A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B1677-4F7F-4DA7-9495-EB1C6B0A32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4006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5536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673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5383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2517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0517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997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985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648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4061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6271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764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8CF59-12D2-4BB1-B18C-79BB1EFC333D}" type="datetimeFigureOut">
              <a:rPr lang="it-IT" smtClean="0"/>
              <a:t>09/10/2023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BB979-871E-4E2A-8DE8-F8A3BA1F10C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34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jpeg"/><Relationship Id="rId7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chart" Target="../charts/chart1.xml"/><Relationship Id="rId9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4.jpeg"/><Relationship Id="rId7" Type="http://schemas.openxmlformats.org/officeDocument/2006/relationships/image" Target="cid:image004.png@01D9F143.04D06790" TargetMode="External"/><Relationship Id="rId12" Type="http://schemas.openxmlformats.org/officeDocument/2006/relationships/image" Target="../media/image31.jpeg"/><Relationship Id="rId17" Type="http://schemas.openxmlformats.org/officeDocument/2006/relationships/image" Target="../media/image36.jpeg"/><Relationship Id="rId2" Type="http://schemas.openxmlformats.org/officeDocument/2006/relationships/image" Target="../media/image1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cid:image003.png@01D9F142.875A7C10" TargetMode="External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2AD0CFAE-73A3-639F-8F34-DE1DAB960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04141"/>
            <a:ext cx="9144000" cy="85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A758649E-55B4-5F80-BD0F-F5F4627A0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99" y="11701"/>
            <a:ext cx="1698283" cy="85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1849203" y="11701"/>
            <a:ext cx="7066197" cy="9610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b="1" i="1" dirty="0">
                <a:solidFill>
                  <a:srgbClr val="0070C0"/>
                </a:solidFill>
              </a:rPr>
              <a:t>RETE NATURA 2000: </a:t>
            </a:r>
            <a:r>
              <a:rPr lang="it-IT" altLang="it-IT" sz="2200" b="1" i="1" dirty="0">
                <a:solidFill>
                  <a:srgbClr val="0070C0"/>
                </a:solidFill>
              </a:rPr>
              <a:t>la sorveglianza come</a:t>
            </a:r>
            <a:r>
              <a:rPr lang="it-IT" sz="2200" b="1" i="1" dirty="0">
                <a:solidFill>
                  <a:srgbClr val="0070C0"/>
                </a:solidFill>
              </a:rPr>
              <a:t> misura di conservazione </a:t>
            </a:r>
            <a:endParaRPr lang="it-IT" altLang="it-IT" sz="2200" b="1" i="1" dirty="0">
              <a:solidFill>
                <a:srgbClr val="0070C0"/>
              </a:solidFill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0641"/>
            <a:ext cx="9144000" cy="51435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6"/>
          <a:stretch/>
        </p:blipFill>
        <p:spPr>
          <a:xfrm>
            <a:off x="0" y="1131736"/>
            <a:ext cx="6274759" cy="460131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6274759" y="1131736"/>
            <a:ext cx="2869242" cy="4601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6274760" y="1378424"/>
            <a:ext cx="2773706" cy="390876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rgbClr val="0070C0"/>
                </a:solidFill>
                <a:latin typeface="+mj-lt"/>
              </a:rPr>
              <a:t>RETE NATURA 2000 IN LOMBARDIA</a:t>
            </a:r>
          </a:p>
          <a:p>
            <a:pPr algn="ctr"/>
            <a:endParaRPr lang="it-IT" sz="1600" b="1" dirty="0" smtClean="0">
              <a:solidFill>
                <a:srgbClr val="0070C0"/>
              </a:solidFill>
              <a:latin typeface="+mj-lt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rgbClr val="0070C0"/>
                </a:solidFill>
                <a:latin typeface="+mj-lt"/>
              </a:rPr>
              <a:t>245 siti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rgbClr val="0070C0"/>
                </a:solidFill>
                <a:latin typeface="+mj-lt"/>
              </a:rPr>
              <a:t>Circa 350.000 Km²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rgbClr val="0070C0"/>
                </a:solidFill>
                <a:latin typeface="+mj-lt"/>
              </a:rPr>
              <a:t>Molteplici  Enti gestore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rgbClr val="0070C0"/>
                </a:solidFill>
                <a:latin typeface="+mj-lt"/>
              </a:rPr>
              <a:t>Diversità di ambienti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rgbClr val="0070C0"/>
                </a:solidFill>
                <a:latin typeface="+mj-lt"/>
              </a:rPr>
              <a:t>15 Habitat Prioritari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rgbClr val="0070C0"/>
                </a:solidFill>
                <a:latin typeface="+mj-lt"/>
              </a:rPr>
              <a:t>150 specie in direttiva Habitat e Uccelli</a:t>
            </a:r>
            <a:endParaRPr lang="it-IT" sz="1600" b="1" dirty="0">
              <a:solidFill>
                <a:srgbClr val="0070C0"/>
              </a:solidFill>
              <a:latin typeface="+mj-lt"/>
            </a:endParaRPr>
          </a:p>
          <a:p>
            <a:pPr algn="ctr"/>
            <a:endParaRPr lang="it-IT" sz="1600" b="1" dirty="0" smtClean="0">
              <a:solidFill>
                <a:srgbClr val="00B050"/>
              </a:solidFill>
              <a:latin typeface="+mj-lt"/>
            </a:endParaRPr>
          </a:p>
          <a:p>
            <a:pPr algn="ctr"/>
            <a:endParaRPr lang="it-IT" sz="1600" b="1" dirty="0">
              <a:solidFill>
                <a:srgbClr val="00B050"/>
              </a:solidFill>
              <a:latin typeface="+mj-lt"/>
            </a:endParaRPr>
          </a:p>
          <a:p>
            <a:pPr algn="ctr"/>
            <a:endParaRPr lang="it-IT" sz="1600" b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6322527" y="1413554"/>
            <a:ext cx="2773706" cy="415498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rgbClr val="0070C0"/>
                </a:solidFill>
                <a:latin typeface="+mj-lt"/>
              </a:rPr>
              <a:t>CRITICITÀ PER LA SOREVEGLIANZA</a:t>
            </a:r>
          </a:p>
          <a:p>
            <a:pPr algn="ctr"/>
            <a:endParaRPr lang="it-IT" sz="1600" b="1" dirty="0" smtClean="0">
              <a:solidFill>
                <a:srgbClr val="0070C0"/>
              </a:solidFill>
              <a:latin typeface="+mj-lt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rgbClr val="0070C0"/>
                </a:solidFill>
                <a:latin typeface="+mj-lt"/>
              </a:rPr>
              <a:t>Comprensione delle emergenze naturalistiche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rgbClr val="0070C0"/>
                </a:solidFill>
                <a:latin typeface="+mj-lt"/>
              </a:rPr>
              <a:t>Razionalizzazione delle attività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rgbClr val="0070C0"/>
                </a:solidFill>
                <a:latin typeface="+mj-lt"/>
              </a:rPr>
              <a:t>Sinergia con  EE.GG.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 smtClean="0">
                <a:solidFill>
                  <a:srgbClr val="0070C0"/>
                </a:solidFill>
                <a:latin typeface="+mj-lt"/>
              </a:rPr>
              <a:t>Coordinamento (RETE) con altri soggetti sorveglianza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it-IT" sz="1600" b="1" dirty="0" smtClean="0">
              <a:solidFill>
                <a:srgbClr val="0070C0"/>
              </a:solidFill>
              <a:latin typeface="+mj-lt"/>
            </a:endParaRPr>
          </a:p>
          <a:p>
            <a:pPr algn="ctr"/>
            <a:endParaRPr lang="it-IT" sz="1600" b="1" dirty="0">
              <a:solidFill>
                <a:srgbClr val="00B050"/>
              </a:solidFill>
              <a:latin typeface="+mj-lt"/>
            </a:endParaRPr>
          </a:p>
          <a:p>
            <a:pPr algn="ctr"/>
            <a:endParaRPr lang="it-IT" sz="1600" b="1" dirty="0">
              <a:solidFill>
                <a:srgbClr val="00B050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6" t="6179" r="9076" b="6856"/>
          <a:stretch/>
        </p:blipFill>
        <p:spPr>
          <a:xfrm>
            <a:off x="-8279" y="1117709"/>
            <a:ext cx="2872702" cy="4615337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6" r="10213" b="9501"/>
          <a:stretch/>
        </p:blipFill>
        <p:spPr>
          <a:xfrm>
            <a:off x="2767817" y="1413554"/>
            <a:ext cx="2772102" cy="416807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5" t="11078" r="12162" b="42405"/>
          <a:stretch/>
        </p:blipFill>
        <p:spPr>
          <a:xfrm>
            <a:off x="5712141" y="1114928"/>
            <a:ext cx="3336326" cy="31195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07"/>
          <a:stretch/>
        </p:blipFill>
        <p:spPr bwMode="auto">
          <a:xfrm>
            <a:off x="5962488" y="4331582"/>
            <a:ext cx="3085979" cy="2227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63" y="2008187"/>
            <a:ext cx="3017837" cy="393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852" y="1096963"/>
            <a:ext cx="3951287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976" y="1015789"/>
            <a:ext cx="4237037" cy="574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738" y="1081881"/>
            <a:ext cx="4359275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889" y="1413554"/>
            <a:ext cx="4286250" cy="485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927" y="1537146"/>
            <a:ext cx="5761037" cy="441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28" y="771971"/>
            <a:ext cx="410845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730" y="880153"/>
            <a:ext cx="4067175" cy="591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37" y="931863"/>
            <a:ext cx="4144963" cy="592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465" y="893767"/>
            <a:ext cx="3968750" cy="585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812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9" grpId="1" animBg="1"/>
      <p:bldP spid="18" grpId="0" animBg="1"/>
      <p:bldP spid="1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 txBox="1">
            <a:spLocks/>
          </p:cNvSpPr>
          <p:nvPr/>
        </p:nvSpPr>
        <p:spPr>
          <a:xfrm>
            <a:off x="1957649" y="0"/>
            <a:ext cx="7186351" cy="34580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2400" b="1" i="1" dirty="0" smtClean="0">
                <a:solidFill>
                  <a:srgbClr val="0070C0"/>
                </a:solidFill>
              </a:rPr>
              <a:t>RETE NATURA 2000: </a:t>
            </a:r>
            <a:r>
              <a:rPr lang="it-IT" altLang="it-IT" sz="2000" b="1" i="1" dirty="0" smtClean="0">
                <a:solidFill>
                  <a:srgbClr val="0070C0"/>
                </a:solidFill>
              </a:rPr>
              <a:t>la sorveglianza come</a:t>
            </a:r>
            <a:r>
              <a:rPr lang="it-IT" sz="2000" b="1" i="1" dirty="0" smtClean="0">
                <a:solidFill>
                  <a:srgbClr val="0070C0"/>
                </a:solidFill>
              </a:rPr>
              <a:t> misura di conservazione </a:t>
            </a:r>
            <a:endParaRPr lang="it-IT" altLang="it-IT" sz="2000" b="1" i="1" dirty="0" smtClean="0">
              <a:solidFill>
                <a:srgbClr val="0070C0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2AD0CFAE-73A3-639F-8F34-DE1DAB960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2313"/>
            <a:ext cx="9144000" cy="85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A758649E-55B4-5F80-BD0F-F5F4627A0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19" y="33936"/>
            <a:ext cx="1698283" cy="85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Grafico 11" descr="PROVINXIA DU KINBARDUIA 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3859298"/>
              </p:ext>
            </p:extLst>
          </p:nvPr>
        </p:nvGraphicFramePr>
        <p:xfrm>
          <a:off x="5923922" y="3735839"/>
          <a:ext cx="3220078" cy="2486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Immagine 10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6"/>
          <a:stretch/>
        </p:blipFill>
        <p:spPr bwMode="auto">
          <a:xfrm>
            <a:off x="3563816" y="1212347"/>
            <a:ext cx="2057232" cy="170597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pic>
        <p:nvPicPr>
          <p:cNvPr id="13" name="Immagine 1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366" y="1212347"/>
            <a:ext cx="2826703" cy="170597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sp>
        <p:nvSpPr>
          <p:cNvPr id="3" name="CasellaDiTesto 2"/>
          <p:cNvSpPr txBox="1"/>
          <p:nvPr/>
        </p:nvSpPr>
        <p:spPr>
          <a:xfrm>
            <a:off x="3867350" y="950737"/>
            <a:ext cx="3030279" cy="26161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100" dirty="0" smtClean="0"/>
              <a:t>PASCOLO: statistica procedure/</a:t>
            </a:r>
            <a:r>
              <a:rPr lang="it-IT" sz="1100" dirty="0" err="1" smtClean="0"/>
              <a:t>check</a:t>
            </a:r>
            <a:r>
              <a:rPr lang="it-IT" sz="1100" dirty="0" smtClean="0"/>
              <a:t> </a:t>
            </a:r>
            <a:r>
              <a:rPr lang="it-IT" sz="1100" dirty="0" err="1" smtClean="0"/>
              <a:t>lists</a:t>
            </a:r>
            <a:endParaRPr lang="it-IT" sz="1100" dirty="0"/>
          </a:p>
        </p:txBody>
      </p:sp>
      <p:graphicFrame>
        <p:nvGraphicFramePr>
          <p:cNvPr id="15" name="Tabel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759236"/>
              </p:ext>
            </p:extLst>
          </p:nvPr>
        </p:nvGraphicFramePr>
        <p:xfrm>
          <a:off x="150919" y="940198"/>
          <a:ext cx="2605929" cy="277348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605929"/>
              </a:tblGrid>
              <a:tr h="55716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u="none" strike="noStrike" dirty="0" smtClean="0">
                          <a:effectLst/>
                        </a:rPr>
                        <a:t>ottobre 2019 – dicembre 2022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36359"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 smtClean="0">
                          <a:effectLst/>
                        </a:rPr>
                        <a:t>2909 </a:t>
                      </a:r>
                      <a:r>
                        <a:rPr lang="en-US" sz="1200" u="none" strike="noStrike" dirty="0" err="1" smtClean="0">
                          <a:effectLst/>
                        </a:rPr>
                        <a:t>schede</a:t>
                      </a:r>
                      <a:r>
                        <a:rPr lang="en-US" sz="1200" u="none" strike="noStrike" dirty="0" smtClean="0">
                          <a:effectLst/>
                        </a:rPr>
                        <a:t> / check lists validate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61765"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it-IT" sz="1200" u="none" strike="noStrike" dirty="0" smtClean="0">
                          <a:effectLst/>
                        </a:rPr>
                        <a:t>75 stazioni CCF impiegate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74977"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it-IT" sz="1200" u="none" strike="noStrike" dirty="0" smtClean="0">
                          <a:effectLst/>
                        </a:rPr>
                        <a:t>260 circa unità CCF impiegate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63798"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it-IT" sz="1200" u="none" strike="noStrike" dirty="0" smtClean="0">
                          <a:effectLst/>
                        </a:rPr>
                        <a:t>10 procedure applicative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52620"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it-IT" sz="1200" u="none" strike="noStrike" dirty="0" smtClean="0">
                          <a:effectLst/>
                        </a:rPr>
                        <a:t>260 CCF + 50 Polizia</a:t>
                      </a:r>
                      <a:r>
                        <a:rPr lang="it-IT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it-IT" sz="1200" u="none" strike="noStrike" baseline="0" dirty="0" err="1" smtClean="0">
                          <a:effectLst/>
                        </a:rPr>
                        <a:t>Prov</a:t>
                      </a:r>
                      <a:r>
                        <a:rPr lang="it-IT" sz="1200" u="none" strike="noStrike" baseline="0" dirty="0" smtClean="0">
                          <a:effectLst/>
                        </a:rPr>
                        <a:t>. Formati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26806"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it-IT" sz="1200" u="none" strike="noStrike" dirty="0" smtClean="0">
                          <a:effectLst/>
                        </a:rPr>
                        <a:t>211 riscontri positivi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Rettangolo 1"/>
          <p:cNvSpPr/>
          <p:nvPr/>
        </p:nvSpPr>
        <p:spPr>
          <a:xfrm>
            <a:off x="3716990" y="506945"/>
            <a:ext cx="18808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it-IT" b="1" dirty="0" smtClean="0"/>
              <a:t>ALCUNI RISULTATI</a:t>
            </a:r>
            <a:endParaRPr lang="it-IT" dirty="0"/>
          </a:p>
        </p:txBody>
      </p:sp>
      <p:graphicFrame>
        <p:nvGraphicFramePr>
          <p:cNvPr id="18" name="Gra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349390"/>
              </p:ext>
            </p:extLst>
          </p:nvPr>
        </p:nvGraphicFramePr>
        <p:xfrm>
          <a:off x="-965656" y="3756504"/>
          <a:ext cx="4529472" cy="2796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Tabel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857539"/>
              </p:ext>
            </p:extLst>
          </p:nvPr>
        </p:nvGraphicFramePr>
        <p:xfrm>
          <a:off x="2890548" y="3868801"/>
          <a:ext cx="2730500" cy="247650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5113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 dirty="0">
                          <a:effectLst/>
                        </a:rPr>
                        <a:t>10 PROCEDURE 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 dirty="0">
                          <a:effectLst/>
                        </a:rPr>
                        <a:t>NUMERO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u="none" strike="noStrike" dirty="0">
                          <a:effectLst/>
                        </a:rPr>
                        <a:t>%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Pascolo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65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2,23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Attività Forestali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117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4,02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Fruizione antropica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1305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44,86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Attività sportive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303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10,42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Attività venatoria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543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18,67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Attività ittica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90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3,09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Incendi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99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3,40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Valutazione d' incidenza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224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7,70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Gipeto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141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4,85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Pelobate fosco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 dirty="0">
                          <a:effectLst/>
                        </a:rPr>
                        <a:t>17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0,58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Nulle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u="none" strike="noStrike">
                          <a:effectLst/>
                        </a:rPr>
                        <a:t>0,17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 dirty="0">
                          <a:effectLst/>
                        </a:rPr>
                        <a:t>TOTALE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u="none" strike="noStrike" dirty="0">
                          <a:effectLst/>
                        </a:rPr>
                        <a:t>2909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u="none" strike="noStrike" dirty="0">
                          <a:effectLst/>
                        </a:rPr>
                        <a:t>100,00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142" y="950737"/>
            <a:ext cx="3535363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100" y="4100784"/>
            <a:ext cx="1760269" cy="212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6561">
            <a:off x="7454854" y="4158500"/>
            <a:ext cx="1413714" cy="1936644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9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4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12" grpId="1">
        <p:bldAsOne/>
      </p:bldGraphic>
      <p:bldP spid="3" grpId="0" animBg="1"/>
      <p:bldP spid="3" grpId="1" animBg="1"/>
      <p:bldGraphic spid="18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/>
          <p:cNvSpPr txBox="1">
            <a:spLocks/>
          </p:cNvSpPr>
          <p:nvPr/>
        </p:nvSpPr>
        <p:spPr>
          <a:xfrm>
            <a:off x="1228298" y="33936"/>
            <a:ext cx="7915701" cy="48425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it-IT" altLang="it-IT" sz="2400" b="1" i="1" dirty="0" smtClean="0">
                <a:solidFill>
                  <a:srgbClr val="0070C0"/>
                </a:solidFill>
              </a:rPr>
              <a:t>RETE NATURA 2000: </a:t>
            </a:r>
            <a:r>
              <a:rPr lang="it-IT" altLang="it-IT" sz="2000" b="1" i="1" dirty="0" smtClean="0">
                <a:solidFill>
                  <a:srgbClr val="0070C0"/>
                </a:solidFill>
              </a:rPr>
              <a:t>la sorveglianza come</a:t>
            </a:r>
            <a:r>
              <a:rPr lang="it-IT" sz="2000" b="1" i="1" dirty="0" smtClean="0">
                <a:solidFill>
                  <a:srgbClr val="0070C0"/>
                </a:solidFill>
              </a:rPr>
              <a:t> misura di conservazione </a:t>
            </a:r>
            <a:endParaRPr lang="it-IT" altLang="it-IT" sz="2000" b="1" i="1" dirty="0" smtClean="0">
              <a:solidFill>
                <a:srgbClr val="0070C0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2AD0CFAE-73A3-639F-8F34-DE1DAB960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7596"/>
            <a:ext cx="9144000" cy="85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A758649E-55B4-5F80-BD0F-F5F4627A0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6" y="33936"/>
            <a:ext cx="1482992" cy="74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tangolo 12"/>
          <p:cNvSpPr/>
          <p:nvPr/>
        </p:nvSpPr>
        <p:spPr>
          <a:xfrm>
            <a:off x="3771078" y="518190"/>
            <a:ext cx="185409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it-IT" b="1" dirty="0" smtClean="0"/>
              <a:t>ALCUNE ATTIVITÀ</a:t>
            </a:r>
            <a:endParaRPr lang="it-IT" dirty="0"/>
          </a:p>
        </p:txBody>
      </p:sp>
      <p:pic>
        <p:nvPicPr>
          <p:cNvPr id="14" name="Immagine 13" descr="cid:image003.png@01D9F142.875A7C10"/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12" y="967855"/>
            <a:ext cx="2538412" cy="2310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 descr="cid:image004.png@01D9F143.04D06790"/>
          <p:cNvPicPr/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12" y="3553085"/>
            <a:ext cx="2786062" cy="2464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219" y="967855"/>
            <a:ext cx="3629025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4" y="909897"/>
            <a:ext cx="352425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81920"/>
            <a:ext cx="3581400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67855"/>
            <a:ext cx="3552825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magine 19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88297" y="2236543"/>
            <a:ext cx="4408880" cy="3096502"/>
          </a:xfrm>
          <a:prstGeom prst="rect">
            <a:avLst/>
          </a:prstGeom>
        </p:spPr>
      </p:pic>
      <p:sp>
        <p:nvSpPr>
          <p:cNvPr id="6" name="Ovale 5"/>
          <p:cNvSpPr/>
          <p:nvPr/>
        </p:nvSpPr>
        <p:spPr>
          <a:xfrm>
            <a:off x="1428544" y="2123254"/>
            <a:ext cx="327547" cy="59843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Ovale 21"/>
          <p:cNvSpPr/>
          <p:nvPr/>
        </p:nvSpPr>
        <p:spPr>
          <a:xfrm>
            <a:off x="2867249" y="2622706"/>
            <a:ext cx="261504" cy="21602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774" y="948805"/>
            <a:ext cx="3600450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11" y="909897"/>
            <a:ext cx="3600450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23" y="989771"/>
            <a:ext cx="362902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27" t="6160" r="33116" b="-6160"/>
          <a:stretch/>
        </p:blipFill>
        <p:spPr bwMode="auto">
          <a:xfrm>
            <a:off x="-104710" y="1035982"/>
            <a:ext cx="3394055" cy="260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6" y="3784794"/>
            <a:ext cx="3214123" cy="1496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774" y="887522"/>
            <a:ext cx="3533775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299" y="858947"/>
            <a:ext cx="3590925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40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22" grpId="0" animBg="1"/>
      <p:bldP spid="2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/>
          <p:cNvSpPr txBox="1">
            <a:spLocks/>
          </p:cNvSpPr>
          <p:nvPr/>
        </p:nvSpPr>
        <p:spPr>
          <a:xfrm>
            <a:off x="2238233" y="150125"/>
            <a:ext cx="6332562" cy="7408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3200" b="1" i="1" dirty="0" smtClean="0">
                <a:solidFill>
                  <a:srgbClr val="0070C0"/>
                </a:solidFill>
              </a:rPr>
              <a:t>RETE NATURA 2000: </a:t>
            </a:r>
            <a:r>
              <a:rPr lang="it-IT" altLang="it-IT" sz="2800" b="1" i="1" dirty="0" smtClean="0">
                <a:solidFill>
                  <a:srgbClr val="0070C0"/>
                </a:solidFill>
              </a:rPr>
              <a:t>la sorveglianza come</a:t>
            </a:r>
            <a:r>
              <a:rPr lang="it-IT" sz="2800" b="1" i="1" dirty="0" smtClean="0">
                <a:solidFill>
                  <a:srgbClr val="0070C0"/>
                </a:solidFill>
              </a:rPr>
              <a:t> misura di conservazione </a:t>
            </a:r>
            <a:endParaRPr lang="it-IT" altLang="it-IT" sz="2800" b="1" i="1" dirty="0" smtClean="0">
              <a:solidFill>
                <a:srgbClr val="0070C0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2AD0CFAE-73A3-639F-8F34-DE1DAB960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7596"/>
            <a:ext cx="9144000" cy="85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A758649E-55B4-5F80-BD0F-F5F4627A0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6" y="33936"/>
            <a:ext cx="1482992" cy="74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G:\SELEZIONE\IMG-20221123-WA00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68" y="1364776"/>
            <a:ext cx="8827864" cy="3967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0" y="5432821"/>
            <a:ext cx="8884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i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Grazie </a:t>
            </a:r>
            <a:r>
              <a:rPr lang="it-IT" sz="3200" b="1" i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per l’attenzione!</a:t>
            </a:r>
            <a:endParaRPr lang="it-IT" sz="3200" b="1" i="1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1917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790</TotalTime>
  <Words>192</Words>
  <Application>Microsoft Office PowerPoint</Application>
  <PresentationFormat>Presentazione su schermo (4:3)</PresentationFormat>
  <Paragraphs>73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Marzia Cont</dc:creator>
  <cp:lastModifiedBy>Dipollina Irene (Ten.)</cp:lastModifiedBy>
  <cp:revision>49</cp:revision>
  <dcterms:created xsi:type="dcterms:W3CDTF">2023-09-29T10:15:30Z</dcterms:created>
  <dcterms:modified xsi:type="dcterms:W3CDTF">2023-10-09T06:52:27Z</dcterms:modified>
</cp:coreProperties>
</file>